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266" r:id="rId4"/>
    <p:sldId id="283" r:id="rId5"/>
    <p:sldId id="284" r:id="rId6"/>
    <p:sldId id="260" r:id="rId7"/>
    <p:sldId id="264" r:id="rId8"/>
    <p:sldId id="265" r:id="rId9"/>
    <p:sldId id="267" r:id="rId10"/>
    <p:sldId id="268" r:id="rId11"/>
    <p:sldId id="269" r:id="rId12"/>
    <p:sldId id="288" r:id="rId13"/>
    <p:sldId id="271" r:id="rId14"/>
    <p:sldId id="272" r:id="rId15"/>
    <p:sldId id="273" r:id="rId16"/>
    <p:sldId id="279" r:id="rId17"/>
    <p:sldId id="281" r:id="rId18"/>
    <p:sldId id="282" r:id="rId19"/>
    <p:sldId id="286" r:id="rId20"/>
    <p:sldId id="287" r:id="rId21"/>
    <p:sldId id="274" r:id="rId22"/>
    <p:sldId id="275" r:id="rId23"/>
    <p:sldId id="276" r:id="rId24"/>
    <p:sldId id="277" r:id="rId25"/>
    <p:sldId id="278" r:id="rId26"/>
    <p:sldId id="289"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Lst>
  <p:sldSz cx="12192000" cy="6858000"/>
  <p:notesSz cx="6781800" cy="9067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3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38780" cy="454964"/>
          </a:xfrm>
          <a:prstGeom prst="rect">
            <a:avLst/>
          </a:prstGeom>
        </p:spPr>
        <p:txBody>
          <a:bodyPr vert="horz" lIns="90559" tIns="45280" rIns="90559" bIns="45280" rtlCol="0"/>
          <a:lstStyle>
            <a:lvl1pPr algn="l">
              <a:defRPr sz="1200"/>
            </a:lvl1pPr>
          </a:lstStyle>
          <a:p>
            <a:endParaRPr lang="en-US"/>
          </a:p>
        </p:txBody>
      </p:sp>
      <p:sp>
        <p:nvSpPr>
          <p:cNvPr id="3" name="Date Placeholder 2"/>
          <p:cNvSpPr>
            <a:spLocks noGrp="1"/>
          </p:cNvSpPr>
          <p:nvPr>
            <p:ph type="dt" sz="quarter" idx="1"/>
          </p:nvPr>
        </p:nvSpPr>
        <p:spPr>
          <a:xfrm>
            <a:off x="3841451" y="3"/>
            <a:ext cx="2938780" cy="454964"/>
          </a:xfrm>
          <a:prstGeom prst="rect">
            <a:avLst/>
          </a:prstGeom>
        </p:spPr>
        <p:txBody>
          <a:bodyPr vert="horz" lIns="90559" tIns="45280" rIns="90559" bIns="45280" rtlCol="0"/>
          <a:lstStyle>
            <a:lvl1pPr algn="r">
              <a:defRPr sz="1200"/>
            </a:lvl1pPr>
          </a:lstStyle>
          <a:p>
            <a:fld id="{04C9BED4-4AB6-469A-A259-657EA668399F}" type="datetimeFigureOut">
              <a:rPr lang="en-US" smtClean="0"/>
              <a:t>11/20/2019</a:t>
            </a:fld>
            <a:endParaRPr lang="en-US"/>
          </a:p>
        </p:txBody>
      </p:sp>
      <p:sp>
        <p:nvSpPr>
          <p:cNvPr id="4" name="Footer Placeholder 3"/>
          <p:cNvSpPr>
            <a:spLocks noGrp="1"/>
          </p:cNvSpPr>
          <p:nvPr>
            <p:ph type="ftr" sz="quarter" idx="2"/>
          </p:nvPr>
        </p:nvSpPr>
        <p:spPr>
          <a:xfrm>
            <a:off x="0" y="8612838"/>
            <a:ext cx="2938780" cy="454962"/>
          </a:xfrm>
          <a:prstGeom prst="rect">
            <a:avLst/>
          </a:prstGeom>
        </p:spPr>
        <p:txBody>
          <a:bodyPr vert="horz" lIns="90559" tIns="45280" rIns="90559" bIns="45280" rtlCol="0" anchor="b"/>
          <a:lstStyle>
            <a:lvl1pPr algn="l">
              <a:defRPr sz="1200"/>
            </a:lvl1pPr>
          </a:lstStyle>
          <a:p>
            <a:endParaRPr lang="en-US"/>
          </a:p>
        </p:txBody>
      </p:sp>
      <p:sp>
        <p:nvSpPr>
          <p:cNvPr id="5" name="Slide Number Placeholder 4"/>
          <p:cNvSpPr>
            <a:spLocks noGrp="1"/>
          </p:cNvSpPr>
          <p:nvPr>
            <p:ph type="sldNum" sz="quarter" idx="3"/>
          </p:nvPr>
        </p:nvSpPr>
        <p:spPr>
          <a:xfrm>
            <a:off x="3841451" y="8612838"/>
            <a:ext cx="2938780" cy="454962"/>
          </a:xfrm>
          <a:prstGeom prst="rect">
            <a:avLst/>
          </a:prstGeom>
        </p:spPr>
        <p:txBody>
          <a:bodyPr vert="horz" lIns="90559" tIns="45280" rIns="90559" bIns="45280" rtlCol="0" anchor="b"/>
          <a:lstStyle>
            <a:lvl1pPr algn="r">
              <a:defRPr sz="1200"/>
            </a:lvl1pPr>
          </a:lstStyle>
          <a:p>
            <a:fld id="{8A199F0A-3E6C-4522-91B8-8AAAAE336C99}" type="slidenum">
              <a:rPr lang="en-US" smtClean="0"/>
              <a:t>‹#›</a:t>
            </a:fld>
            <a:endParaRPr lang="en-US"/>
          </a:p>
        </p:txBody>
      </p:sp>
    </p:spTree>
    <p:extLst>
      <p:ext uri="{BB962C8B-B14F-4D97-AF65-F5344CB8AC3E}">
        <p14:creationId xmlns:p14="http://schemas.microsoft.com/office/powerpoint/2010/main" val="474651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39243" cy="453802"/>
          </a:xfrm>
          <a:prstGeom prst="rect">
            <a:avLst/>
          </a:prstGeom>
        </p:spPr>
        <p:txBody>
          <a:bodyPr vert="horz" lIns="88871" tIns="44435" rIns="88871" bIns="44435" rtlCol="0"/>
          <a:lstStyle>
            <a:lvl1pPr algn="l">
              <a:defRPr sz="1200"/>
            </a:lvl1pPr>
          </a:lstStyle>
          <a:p>
            <a:endParaRPr lang="en-US"/>
          </a:p>
        </p:txBody>
      </p:sp>
      <p:sp>
        <p:nvSpPr>
          <p:cNvPr id="3" name="Date Placeholder 2"/>
          <p:cNvSpPr>
            <a:spLocks noGrp="1"/>
          </p:cNvSpPr>
          <p:nvPr>
            <p:ph type="dt" idx="1"/>
          </p:nvPr>
        </p:nvSpPr>
        <p:spPr>
          <a:xfrm>
            <a:off x="3841400" y="0"/>
            <a:ext cx="2939243" cy="453802"/>
          </a:xfrm>
          <a:prstGeom prst="rect">
            <a:avLst/>
          </a:prstGeom>
        </p:spPr>
        <p:txBody>
          <a:bodyPr vert="horz" lIns="88871" tIns="44435" rIns="88871" bIns="44435" rtlCol="0"/>
          <a:lstStyle>
            <a:lvl1pPr algn="r">
              <a:defRPr sz="1200"/>
            </a:lvl1pPr>
          </a:lstStyle>
          <a:p>
            <a:fld id="{14B1B02C-4389-4FB7-AED8-FB51FA6996EC}" type="datetimeFigureOut">
              <a:rPr lang="en-US" smtClean="0"/>
              <a:t>11/20/2019</a:t>
            </a:fld>
            <a:endParaRPr lang="en-US"/>
          </a:p>
        </p:txBody>
      </p:sp>
      <p:sp>
        <p:nvSpPr>
          <p:cNvPr id="4" name="Slide Image Placeholder 3"/>
          <p:cNvSpPr>
            <a:spLocks noGrp="1" noRot="1" noChangeAspect="1"/>
          </p:cNvSpPr>
          <p:nvPr>
            <p:ph type="sldImg" idx="2"/>
          </p:nvPr>
        </p:nvSpPr>
        <p:spPr>
          <a:xfrm>
            <a:off x="673100" y="1133475"/>
            <a:ext cx="5435600" cy="3059113"/>
          </a:xfrm>
          <a:prstGeom prst="rect">
            <a:avLst/>
          </a:prstGeom>
          <a:noFill/>
          <a:ln w="12700">
            <a:solidFill>
              <a:prstClr val="black"/>
            </a:solidFill>
          </a:ln>
        </p:spPr>
        <p:txBody>
          <a:bodyPr vert="horz" lIns="88871" tIns="44435" rIns="88871" bIns="44435" rtlCol="0" anchor="ctr"/>
          <a:lstStyle/>
          <a:p>
            <a:endParaRPr lang="en-US"/>
          </a:p>
        </p:txBody>
      </p:sp>
      <p:sp>
        <p:nvSpPr>
          <p:cNvPr id="5" name="Notes Placeholder 4"/>
          <p:cNvSpPr>
            <a:spLocks noGrp="1"/>
          </p:cNvSpPr>
          <p:nvPr>
            <p:ph type="body" sz="quarter" idx="3"/>
          </p:nvPr>
        </p:nvSpPr>
        <p:spPr>
          <a:xfrm>
            <a:off x="678644" y="4363469"/>
            <a:ext cx="5424513" cy="3570856"/>
          </a:xfrm>
          <a:prstGeom prst="rect">
            <a:avLst/>
          </a:prstGeom>
        </p:spPr>
        <p:txBody>
          <a:bodyPr vert="horz" lIns="88871" tIns="44435" rIns="88871" bIns="444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14002"/>
            <a:ext cx="2939243" cy="453800"/>
          </a:xfrm>
          <a:prstGeom prst="rect">
            <a:avLst/>
          </a:prstGeom>
        </p:spPr>
        <p:txBody>
          <a:bodyPr vert="horz" lIns="88871" tIns="44435" rIns="88871" bIns="44435" rtlCol="0" anchor="b"/>
          <a:lstStyle>
            <a:lvl1pPr algn="l">
              <a:defRPr sz="1200"/>
            </a:lvl1pPr>
          </a:lstStyle>
          <a:p>
            <a:endParaRPr lang="en-US"/>
          </a:p>
        </p:txBody>
      </p:sp>
      <p:sp>
        <p:nvSpPr>
          <p:cNvPr id="7" name="Slide Number Placeholder 6"/>
          <p:cNvSpPr>
            <a:spLocks noGrp="1"/>
          </p:cNvSpPr>
          <p:nvPr>
            <p:ph type="sldNum" sz="quarter" idx="5"/>
          </p:nvPr>
        </p:nvSpPr>
        <p:spPr>
          <a:xfrm>
            <a:off x="3841400" y="8614002"/>
            <a:ext cx="2939243" cy="453800"/>
          </a:xfrm>
          <a:prstGeom prst="rect">
            <a:avLst/>
          </a:prstGeom>
        </p:spPr>
        <p:txBody>
          <a:bodyPr vert="horz" lIns="88871" tIns="44435" rIns="88871" bIns="44435" rtlCol="0" anchor="b"/>
          <a:lstStyle>
            <a:lvl1pPr algn="r">
              <a:defRPr sz="1200"/>
            </a:lvl1pPr>
          </a:lstStyle>
          <a:p>
            <a:fld id="{093EC736-D780-449D-B08C-17F19E9380C3}" type="slidenum">
              <a:rPr lang="en-US" smtClean="0"/>
              <a:t>‹#›</a:t>
            </a:fld>
            <a:endParaRPr lang="en-US"/>
          </a:p>
        </p:txBody>
      </p:sp>
    </p:spTree>
    <p:extLst>
      <p:ext uri="{BB962C8B-B14F-4D97-AF65-F5344CB8AC3E}">
        <p14:creationId xmlns:p14="http://schemas.microsoft.com/office/powerpoint/2010/main" val="174051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1</a:t>
            </a:fld>
            <a:endParaRPr lang="en-US"/>
          </a:p>
        </p:txBody>
      </p:sp>
    </p:spTree>
    <p:extLst>
      <p:ext uri="{BB962C8B-B14F-4D97-AF65-F5344CB8AC3E}">
        <p14:creationId xmlns:p14="http://schemas.microsoft.com/office/powerpoint/2010/main" val="3900638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18</a:t>
            </a:fld>
            <a:endParaRPr lang="en-US"/>
          </a:p>
        </p:txBody>
      </p:sp>
    </p:spTree>
    <p:extLst>
      <p:ext uri="{BB962C8B-B14F-4D97-AF65-F5344CB8AC3E}">
        <p14:creationId xmlns:p14="http://schemas.microsoft.com/office/powerpoint/2010/main" val="27821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19</a:t>
            </a:fld>
            <a:endParaRPr lang="en-US"/>
          </a:p>
        </p:txBody>
      </p:sp>
    </p:spTree>
    <p:extLst>
      <p:ext uri="{BB962C8B-B14F-4D97-AF65-F5344CB8AC3E}">
        <p14:creationId xmlns:p14="http://schemas.microsoft.com/office/powerpoint/2010/main" val="370788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20</a:t>
            </a:fld>
            <a:endParaRPr lang="en-US"/>
          </a:p>
        </p:txBody>
      </p:sp>
    </p:spTree>
    <p:extLst>
      <p:ext uri="{BB962C8B-B14F-4D97-AF65-F5344CB8AC3E}">
        <p14:creationId xmlns:p14="http://schemas.microsoft.com/office/powerpoint/2010/main" val="3878240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21</a:t>
            </a:fld>
            <a:endParaRPr lang="en-US"/>
          </a:p>
        </p:txBody>
      </p:sp>
    </p:spTree>
    <p:extLst>
      <p:ext uri="{BB962C8B-B14F-4D97-AF65-F5344CB8AC3E}">
        <p14:creationId xmlns:p14="http://schemas.microsoft.com/office/powerpoint/2010/main" val="3040018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22</a:t>
            </a:fld>
            <a:endParaRPr lang="en-US"/>
          </a:p>
        </p:txBody>
      </p:sp>
    </p:spTree>
    <p:extLst>
      <p:ext uri="{BB962C8B-B14F-4D97-AF65-F5344CB8AC3E}">
        <p14:creationId xmlns:p14="http://schemas.microsoft.com/office/powerpoint/2010/main" val="3056832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23</a:t>
            </a:fld>
            <a:endParaRPr lang="en-US"/>
          </a:p>
        </p:txBody>
      </p:sp>
    </p:spTree>
    <p:extLst>
      <p:ext uri="{BB962C8B-B14F-4D97-AF65-F5344CB8AC3E}">
        <p14:creationId xmlns:p14="http://schemas.microsoft.com/office/powerpoint/2010/main" val="404574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24</a:t>
            </a:fld>
            <a:endParaRPr lang="en-US"/>
          </a:p>
        </p:txBody>
      </p:sp>
    </p:spTree>
    <p:extLst>
      <p:ext uri="{BB962C8B-B14F-4D97-AF65-F5344CB8AC3E}">
        <p14:creationId xmlns:p14="http://schemas.microsoft.com/office/powerpoint/2010/main" val="1327013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25</a:t>
            </a:fld>
            <a:endParaRPr lang="en-US"/>
          </a:p>
        </p:txBody>
      </p:sp>
    </p:spTree>
    <p:extLst>
      <p:ext uri="{BB962C8B-B14F-4D97-AF65-F5344CB8AC3E}">
        <p14:creationId xmlns:p14="http://schemas.microsoft.com/office/powerpoint/2010/main" val="1519002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26</a:t>
            </a:fld>
            <a:endParaRPr lang="en-US"/>
          </a:p>
        </p:txBody>
      </p:sp>
    </p:spTree>
    <p:extLst>
      <p:ext uri="{BB962C8B-B14F-4D97-AF65-F5344CB8AC3E}">
        <p14:creationId xmlns:p14="http://schemas.microsoft.com/office/powerpoint/2010/main" val="2765086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EC736-D780-449D-B08C-17F19E9380C3}" type="slidenum">
              <a:rPr lang="en-US" smtClean="0"/>
              <a:t>31</a:t>
            </a:fld>
            <a:endParaRPr lang="en-US"/>
          </a:p>
        </p:txBody>
      </p:sp>
    </p:spTree>
    <p:extLst>
      <p:ext uri="{BB962C8B-B14F-4D97-AF65-F5344CB8AC3E}">
        <p14:creationId xmlns:p14="http://schemas.microsoft.com/office/powerpoint/2010/main" val="387473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10</a:t>
            </a:fld>
            <a:endParaRPr lang="en-US"/>
          </a:p>
        </p:txBody>
      </p:sp>
    </p:spTree>
    <p:extLst>
      <p:ext uri="{BB962C8B-B14F-4D97-AF65-F5344CB8AC3E}">
        <p14:creationId xmlns:p14="http://schemas.microsoft.com/office/powerpoint/2010/main" val="3773817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32</a:t>
            </a:fld>
            <a:endParaRPr lang="en-US"/>
          </a:p>
        </p:txBody>
      </p:sp>
    </p:spTree>
    <p:extLst>
      <p:ext uri="{BB962C8B-B14F-4D97-AF65-F5344CB8AC3E}">
        <p14:creationId xmlns:p14="http://schemas.microsoft.com/office/powerpoint/2010/main" val="554394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35</a:t>
            </a:fld>
            <a:endParaRPr lang="en-US"/>
          </a:p>
        </p:txBody>
      </p:sp>
    </p:spTree>
    <p:extLst>
      <p:ext uri="{BB962C8B-B14F-4D97-AF65-F5344CB8AC3E}">
        <p14:creationId xmlns:p14="http://schemas.microsoft.com/office/powerpoint/2010/main" val="1584662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36</a:t>
            </a:fld>
            <a:endParaRPr lang="en-US"/>
          </a:p>
        </p:txBody>
      </p:sp>
    </p:spTree>
    <p:extLst>
      <p:ext uri="{BB962C8B-B14F-4D97-AF65-F5344CB8AC3E}">
        <p14:creationId xmlns:p14="http://schemas.microsoft.com/office/powerpoint/2010/main" val="2801399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37</a:t>
            </a:fld>
            <a:endParaRPr lang="en-US"/>
          </a:p>
        </p:txBody>
      </p:sp>
    </p:spTree>
    <p:extLst>
      <p:ext uri="{BB962C8B-B14F-4D97-AF65-F5344CB8AC3E}">
        <p14:creationId xmlns:p14="http://schemas.microsoft.com/office/powerpoint/2010/main" val="3505986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38</a:t>
            </a:fld>
            <a:endParaRPr lang="en-US"/>
          </a:p>
        </p:txBody>
      </p:sp>
    </p:spTree>
    <p:extLst>
      <p:ext uri="{BB962C8B-B14F-4D97-AF65-F5344CB8AC3E}">
        <p14:creationId xmlns:p14="http://schemas.microsoft.com/office/powerpoint/2010/main" val="2203975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39</a:t>
            </a:fld>
            <a:endParaRPr lang="en-US"/>
          </a:p>
        </p:txBody>
      </p:sp>
    </p:spTree>
    <p:extLst>
      <p:ext uri="{BB962C8B-B14F-4D97-AF65-F5344CB8AC3E}">
        <p14:creationId xmlns:p14="http://schemas.microsoft.com/office/powerpoint/2010/main" val="1571331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45</a:t>
            </a:fld>
            <a:endParaRPr lang="en-US"/>
          </a:p>
        </p:txBody>
      </p:sp>
    </p:spTree>
    <p:extLst>
      <p:ext uri="{BB962C8B-B14F-4D97-AF65-F5344CB8AC3E}">
        <p14:creationId xmlns:p14="http://schemas.microsoft.com/office/powerpoint/2010/main" val="358777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11</a:t>
            </a:fld>
            <a:endParaRPr lang="en-US"/>
          </a:p>
        </p:txBody>
      </p:sp>
    </p:spTree>
    <p:extLst>
      <p:ext uri="{BB962C8B-B14F-4D97-AF65-F5344CB8AC3E}">
        <p14:creationId xmlns:p14="http://schemas.microsoft.com/office/powerpoint/2010/main" val="410230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EC736-D780-449D-B08C-17F19E9380C3}" type="slidenum">
              <a:rPr lang="en-US" smtClean="0"/>
              <a:t>12</a:t>
            </a:fld>
            <a:endParaRPr lang="en-US"/>
          </a:p>
        </p:txBody>
      </p:sp>
    </p:spTree>
    <p:extLst>
      <p:ext uri="{BB962C8B-B14F-4D97-AF65-F5344CB8AC3E}">
        <p14:creationId xmlns:p14="http://schemas.microsoft.com/office/powerpoint/2010/main" val="142479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13</a:t>
            </a:fld>
            <a:endParaRPr lang="en-US"/>
          </a:p>
        </p:txBody>
      </p:sp>
    </p:spTree>
    <p:extLst>
      <p:ext uri="{BB962C8B-B14F-4D97-AF65-F5344CB8AC3E}">
        <p14:creationId xmlns:p14="http://schemas.microsoft.com/office/powerpoint/2010/main" val="372595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14</a:t>
            </a:fld>
            <a:endParaRPr lang="en-US"/>
          </a:p>
        </p:txBody>
      </p:sp>
    </p:spTree>
    <p:extLst>
      <p:ext uri="{BB962C8B-B14F-4D97-AF65-F5344CB8AC3E}">
        <p14:creationId xmlns:p14="http://schemas.microsoft.com/office/powerpoint/2010/main" val="33917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15</a:t>
            </a:fld>
            <a:endParaRPr lang="en-US"/>
          </a:p>
        </p:txBody>
      </p:sp>
    </p:spTree>
    <p:extLst>
      <p:ext uri="{BB962C8B-B14F-4D97-AF65-F5344CB8AC3E}">
        <p14:creationId xmlns:p14="http://schemas.microsoft.com/office/powerpoint/2010/main" val="291611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16</a:t>
            </a:fld>
            <a:endParaRPr lang="en-US"/>
          </a:p>
        </p:txBody>
      </p:sp>
    </p:spTree>
    <p:extLst>
      <p:ext uri="{BB962C8B-B14F-4D97-AF65-F5344CB8AC3E}">
        <p14:creationId xmlns:p14="http://schemas.microsoft.com/office/powerpoint/2010/main" val="375261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3EC736-D780-449D-B08C-17F19E9380C3}" type="slidenum">
              <a:rPr lang="en-US" smtClean="0"/>
              <a:t>17</a:t>
            </a:fld>
            <a:endParaRPr lang="en-US"/>
          </a:p>
        </p:txBody>
      </p:sp>
    </p:spTree>
    <p:extLst>
      <p:ext uri="{BB962C8B-B14F-4D97-AF65-F5344CB8AC3E}">
        <p14:creationId xmlns:p14="http://schemas.microsoft.com/office/powerpoint/2010/main" val="3313628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2016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FA01C-741B-4CC2-9A31-310F95269C93}" type="slidenum">
              <a:rPr lang="en-US" smtClean="0"/>
              <a:t>‹#›</a:t>
            </a:fld>
            <a:endParaRPr lang="en-US"/>
          </a:p>
        </p:txBody>
      </p:sp>
    </p:spTree>
    <p:extLst>
      <p:ext uri="{BB962C8B-B14F-4D97-AF65-F5344CB8AC3E}">
        <p14:creationId xmlns:p14="http://schemas.microsoft.com/office/powerpoint/2010/main" val="104084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2016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FA01C-741B-4CC2-9A31-310F95269C93}" type="slidenum">
              <a:rPr lang="en-US" smtClean="0"/>
              <a:t>‹#›</a:t>
            </a:fld>
            <a:endParaRPr lang="en-US"/>
          </a:p>
        </p:txBody>
      </p:sp>
    </p:spTree>
    <p:extLst>
      <p:ext uri="{BB962C8B-B14F-4D97-AF65-F5344CB8AC3E}">
        <p14:creationId xmlns:p14="http://schemas.microsoft.com/office/powerpoint/2010/main" val="3378936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2016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FA01C-741B-4CC2-9A31-310F95269C93}" type="slidenum">
              <a:rPr lang="en-US" smtClean="0"/>
              <a:t>‹#›</a:t>
            </a:fld>
            <a:endParaRPr lang="en-US"/>
          </a:p>
        </p:txBody>
      </p:sp>
    </p:spTree>
    <p:extLst>
      <p:ext uri="{BB962C8B-B14F-4D97-AF65-F5344CB8AC3E}">
        <p14:creationId xmlns:p14="http://schemas.microsoft.com/office/powerpoint/2010/main" val="19606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2016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FA01C-741B-4CC2-9A31-310F95269C93}" type="slidenum">
              <a:rPr lang="en-US" smtClean="0"/>
              <a:t>‹#›</a:t>
            </a:fld>
            <a:endParaRPr lang="en-US"/>
          </a:p>
        </p:txBody>
      </p:sp>
    </p:spTree>
    <p:extLst>
      <p:ext uri="{BB962C8B-B14F-4D97-AF65-F5344CB8AC3E}">
        <p14:creationId xmlns:p14="http://schemas.microsoft.com/office/powerpoint/2010/main" val="69374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2016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FA01C-741B-4CC2-9A31-310F95269C93}" type="slidenum">
              <a:rPr lang="en-US" smtClean="0"/>
              <a:t>‹#›</a:t>
            </a:fld>
            <a:endParaRPr lang="en-US"/>
          </a:p>
        </p:txBody>
      </p:sp>
    </p:spTree>
    <p:extLst>
      <p:ext uri="{BB962C8B-B14F-4D97-AF65-F5344CB8AC3E}">
        <p14:creationId xmlns:p14="http://schemas.microsoft.com/office/powerpoint/2010/main" val="321902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2016 </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FA01C-741B-4CC2-9A31-310F95269C93}" type="slidenum">
              <a:rPr lang="en-US" smtClean="0"/>
              <a:t>‹#›</a:t>
            </a:fld>
            <a:endParaRPr lang="en-US"/>
          </a:p>
        </p:txBody>
      </p:sp>
    </p:spTree>
    <p:extLst>
      <p:ext uri="{BB962C8B-B14F-4D97-AF65-F5344CB8AC3E}">
        <p14:creationId xmlns:p14="http://schemas.microsoft.com/office/powerpoint/2010/main" val="26072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2016 </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EFA01C-741B-4CC2-9A31-310F95269C93}" type="slidenum">
              <a:rPr lang="en-US" smtClean="0"/>
              <a:t>‹#›</a:t>
            </a:fld>
            <a:endParaRPr lang="en-US"/>
          </a:p>
        </p:txBody>
      </p:sp>
    </p:spTree>
    <p:extLst>
      <p:ext uri="{BB962C8B-B14F-4D97-AF65-F5344CB8AC3E}">
        <p14:creationId xmlns:p14="http://schemas.microsoft.com/office/powerpoint/2010/main" val="62709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2016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EFA01C-741B-4CC2-9A31-310F95269C93}" type="slidenum">
              <a:rPr lang="en-US" smtClean="0"/>
              <a:t>‹#›</a:t>
            </a:fld>
            <a:endParaRPr lang="en-US"/>
          </a:p>
        </p:txBody>
      </p:sp>
    </p:spTree>
    <p:extLst>
      <p:ext uri="{BB962C8B-B14F-4D97-AF65-F5344CB8AC3E}">
        <p14:creationId xmlns:p14="http://schemas.microsoft.com/office/powerpoint/2010/main" val="335761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2016 </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EFA01C-741B-4CC2-9A31-310F95269C93}" type="slidenum">
              <a:rPr lang="en-US" smtClean="0"/>
              <a:t>‹#›</a:t>
            </a:fld>
            <a:endParaRPr lang="en-US"/>
          </a:p>
        </p:txBody>
      </p:sp>
    </p:spTree>
    <p:extLst>
      <p:ext uri="{BB962C8B-B14F-4D97-AF65-F5344CB8AC3E}">
        <p14:creationId xmlns:p14="http://schemas.microsoft.com/office/powerpoint/2010/main" val="342160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2016 </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FA01C-741B-4CC2-9A31-310F95269C93}" type="slidenum">
              <a:rPr lang="en-US" smtClean="0"/>
              <a:t>‹#›</a:t>
            </a:fld>
            <a:endParaRPr lang="en-US"/>
          </a:p>
        </p:txBody>
      </p:sp>
    </p:spTree>
    <p:extLst>
      <p:ext uri="{BB962C8B-B14F-4D97-AF65-F5344CB8AC3E}">
        <p14:creationId xmlns:p14="http://schemas.microsoft.com/office/powerpoint/2010/main" val="326881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2016 </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FA01C-741B-4CC2-9A31-310F95269C93}" type="slidenum">
              <a:rPr lang="en-US" smtClean="0"/>
              <a:t>‹#›</a:t>
            </a:fld>
            <a:endParaRPr lang="en-US"/>
          </a:p>
        </p:txBody>
      </p:sp>
    </p:spTree>
    <p:extLst>
      <p:ext uri="{BB962C8B-B14F-4D97-AF65-F5344CB8AC3E}">
        <p14:creationId xmlns:p14="http://schemas.microsoft.com/office/powerpoint/2010/main" val="2586489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2016 </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FA01C-741B-4CC2-9A31-310F95269C93}" type="slidenum">
              <a:rPr lang="en-US" smtClean="0"/>
              <a:t>‹#›</a:t>
            </a:fld>
            <a:endParaRPr lang="en-US"/>
          </a:p>
        </p:txBody>
      </p:sp>
    </p:spTree>
    <p:extLst>
      <p:ext uri="{BB962C8B-B14F-4D97-AF65-F5344CB8AC3E}">
        <p14:creationId xmlns:p14="http://schemas.microsoft.com/office/powerpoint/2010/main" val="3146754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42.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hyperlink" Target="https://youtu.be/2_JSZaAgCUw"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42.gi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hyperlink" Target="https://youtu.be/2_JSZaAgCU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909011"/>
          </a:xfrm>
        </p:spPr>
        <p:txBody>
          <a:bodyPr>
            <a:normAutofit/>
          </a:bodyPr>
          <a:lstStyle/>
          <a:p>
            <a:r>
              <a:rPr lang="en-US" sz="8800" dirty="0"/>
              <a:t>Energy </a:t>
            </a:r>
          </a:p>
        </p:txBody>
      </p:sp>
      <p:sp>
        <p:nvSpPr>
          <p:cNvPr id="3" name="Subtitle 2"/>
          <p:cNvSpPr>
            <a:spLocks noGrp="1"/>
          </p:cNvSpPr>
          <p:nvPr>
            <p:ph type="subTitle" idx="1"/>
          </p:nvPr>
        </p:nvSpPr>
        <p:spPr>
          <a:xfrm>
            <a:off x="0" y="2919662"/>
            <a:ext cx="12192000" cy="3938337"/>
          </a:xfrm>
        </p:spPr>
        <p:txBody>
          <a:bodyPr>
            <a:normAutofit/>
          </a:bodyPr>
          <a:lstStyle/>
          <a:p>
            <a:r>
              <a:rPr lang="en-US" sz="7200" dirty="0"/>
              <a:t>Renewable (Alternative Energy) Vs. Nonrenewable</a:t>
            </a:r>
          </a:p>
        </p:txBody>
      </p:sp>
      <p:sp>
        <p:nvSpPr>
          <p:cNvPr id="5" name="Slide Number Placeholder 4"/>
          <p:cNvSpPr>
            <a:spLocks noGrp="1"/>
          </p:cNvSpPr>
          <p:nvPr>
            <p:ph type="sldNum" sz="quarter" idx="12"/>
          </p:nvPr>
        </p:nvSpPr>
        <p:spPr/>
        <p:txBody>
          <a:bodyPr/>
          <a:lstStyle/>
          <a:p>
            <a:fld id="{67EFA01C-741B-4CC2-9A31-310F95269C93}" type="slidenum">
              <a:rPr lang="en-US" smtClean="0"/>
              <a:t>1</a:t>
            </a:fld>
            <a:endParaRPr lang="en-US"/>
          </a:p>
        </p:txBody>
      </p:sp>
    </p:spTree>
    <p:extLst>
      <p:ext uri="{BB962C8B-B14F-4D97-AF65-F5344CB8AC3E}">
        <p14:creationId xmlns:p14="http://schemas.microsoft.com/office/powerpoint/2010/main" val="1193994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Image result for CARIBOU PIPE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47" y="0"/>
            <a:ext cx="10614106" cy="372995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CARIBOU PIPE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555"/>
            <a:ext cx="12192000" cy="37028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4183981"/>
            <a:ext cx="10943771" cy="2862322"/>
          </a:xfrm>
          <a:prstGeom prst="rect">
            <a:avLst/>
          </a:prstGeom>
          <a:noFill/>
        </p:spPr>
        <p:txBody>
          <a:bodyPr wrap="square" rtlCol="0">
            <a:spAutoFit/>
          </a:bodyPr>
          <a:lstStyle/>
          <a:p>
            <a:r>
              <a:rPr lang="en-US" sz="4000" dirty="0"/>
              <a:t>Renewable or nonrenewable</a:t>
            </a:r>
          </a:p>
          <a:p>
            <a:r>
              <a:rPr lang="en-US" sz="3600" dirty="0"/>
              <a:t>Where is this? _____________  </a:t>
            </a:r>
          </a:p>
          <a:p>
            <a:r>
              <a:rPr lang="en-US" sz="3600" dirty="0"/>
              <a:t>What animal is in the foreground? _____________</a:t>
            </a:r>
          </a:p>
          <a:p>
            <a:r>
              <a:rPr lang="en-US" sz="3600" dirty="0"/>
              <a:t>What is that background? _____________</a:t>
            </a:r>
          </a:p>
          <a:p>
            <a:endParaRPr lang="en-US" sz="3200" dirty="0"/>
          </a:p>
        </p:txBody>
      </p:sp>
      <p:sp>
        <p:nvSpPr>
          <p:cNvPr id="7" name="Slide Number Placeholder 2">
            <a:extLst>
              <a:ext uri="{FF2B5EF4-FFF2-40B4-BE49-F238E27FC236}">
                <a16:creationId xmlns:a16="http://schemas.microsoft.com/office/drawing/2014/main" id="{5781D155-75DC-4C8A-BC05-E5C3D900C8B2}"/>
              </a:ext>
            </a:extLst>
          </p:cNvPr>
          <p:cNvSpPr>
            <a:spLocks noGrp="1"/>
          </p:cNvSpPr>
          <p:nvPr>
            <p:ph type="sldNum" sz="quarter" idx="12"/>
          </p:nvPr>
        </p:nvSpPr>
        <p:spPr>
          <a:xfrm>
            <a:off x="11569412" y="6361240"/>
            <a:ext cx="462929" cy="344361"/>
          </a:xfrm>
        </p:spPr>
        <p:txBody>
          <a:bodyPr/>
          <a:lstStyle/>
          <a:p>
            <a:r>
              <a:rPr lang="en-US" sz="2400" dirty="0">
                <a:solidFill>
                  <a:schemeClr val="tx1"/>
                </a:solidFill>
              </a:rPr>
              <a:t>3</a:t>
            </a:r>
          </a:p>
        </p:txBody>
      </p:sp>
    </p:spTree>
    <p:extLst>
      <p:ext uri="{BB962C8B-B14F-4D97-AF65-F5344CB8AC3E}">
        <p14:creationId xmlns:p14="http://schemas.microsoft.com/office/powerpoint/2010/main" val="216453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roposed keystone pipeline ma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58064" y="54381"/>
            <a:ext cx="6769768" cy="68036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24589"/>
            <a:ext cx="5213684" cy="7109639"/>
          </a:xfrm>
          <a:prstGeom prst="rect">
            <a:avLst/>
          </a:prstGeom>
          <a:noFill/>
        </p:spPr>
        <p:txBody>
          <a:bodyPr wrap="square" rtlCol="0">
            <a:spAutoFit/>
          </a:bodyPr>
          <a:lstStyle/>
          <a:p>
            <a:r>
              <a:rPr lang="en-US" sz="3600" dirty="0"/>
              <a:t>Renewable or nonrenewable</a:t>
            </a:r>
          </a:p>
          <a:p>
            <a:r>
              <a:rPr lang="en-US" sz="3200" dirty="0"/>
              <a:t>What is this a map of? _____________  </a:t>
            </a:r>
          </a:p>
          <a:p>
            <a:r>
              <a:rPr lang="en-US" sz="3200" dirty="0"/>
              <a:t>(don’t say U.S. &amp; Canada) </a:t>
            </a:r>
          </a:p>
          <a:p>
            <a:endParaRPr lang="en-US" sz="3200" dirty="0"/>
          </a:p>
          <a:p>
            <a:r>
              <a:rPr lang="en-US" sz="3200" dirty="0"/>
              <a:t>What do you know about this? ________________________________________________________________________________________________________________________</a:t>
            </a:r>
          </a:p>
          <a:p>
            <a:endParaRPr lang="en-US" sz="3200" dirty="0"/>
          </a:p>
        </p:txBody>
      </p:sp>
      <p:sp>
        <p:nvSpPr>
          <p:cNvPr id="6" name="Slide Number Placeholder 2">
            <a:extLst>
              <a:ext uri="{FF2B5EF4-FFF2-40B4-BE49-F238E27FC236}">
                <a16:creationId xmlns:a16="http://schemas.microsoft.com/office/drawing/2014/main" id="{7254755B-C83D-46F8-9FC5-59371683B56C}"/>
              </a:ext>
            </a:extLst>
          </p:cNvPr>
          <p:cNvSpPr>
            <a:spLocks noGrp="1"/>
          </p:cNvSpPr>
          <p:nvPr>
            <p:ph type="sldNum" sz="quarter" idx="12"/>
          </p:nvPr>
        </p:nvSpPr>
        <p:spPr>
          <a:xfrm>
            <a:off x="11583927" y="149125"/>
            <a:ext cx="462929" cy="365125"/>
          </a:xfrm>
        </p:spPr>
        <p:txBody>
          <a:bodyPr/>
          <a:lstStyle/>
          <a:p>
            <a:r>
              <a:rPr lang="en-US" sz="2400" dirty="0">
                <a:solidFill>
                  <a:schemeClr val="tx1"/>
                </a:solidFill>
              </a:rPr>
              <a:t>4</a:t>
            </a:r>
          </a:p>
        </p:txBody>
      </p:sp>
    </p:spTree>
    <p:extLst>
      <p:ext uri="{BB962C8B-B14F-4D97-AF65-F5344CB8AC3E}">
        <p14:creationId xmlns:p14="http://schemas.microsoft.com/office/powerpoint/2010/main" val="3152500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4" descr="Image result for tar sands before and after">
            <a:extLst>
              <a:ext uri="{FF2B5EF4-FFF2-40B4-BE49-F238E27FC236}">
                <a16:creationId xmlns:a16="http://schemas.microsoft.com/office/drawing/2014/main" id="{4FC75E89-375D-4121-B566-FC44B6009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00"/>
            <a:ext cx="8331200" cy="52919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30627" y="5295820"/>
            <a:ext cx="12061373" cy="2123658"/>
          </a:xfrm>
          <a:prstGeom prst="rect">
            <a:avLst/>
          </a:prstGeom>
          <a:noFill/>
        </p:spPr>
        <p:txBody>
          <a:bodyPr wrap="square" rtlCol="0">
            <a:spAutoFit/>
          </a:bodyPr>
          <a:lstStyle/>
          <a:p>
            <a:r>
              <a:rPr lang="en-US" sz="3600" dirty="0"/>
              <a:t>Renewable or nonrenewable</a:t>
            </a:r>
          </a:p>
          <a:p>
            <a:r>
              <a:rPr lang="en-US" sz="3200" dirty="0"/>
              <a:t>Where is this? _____________  What are they mining? 	____________  </a:t>
            </a:r>
          </a:p>
          <a:p>
            <a:endParaRPr lang="en-US" sz="3200" dirty="0"/>
          </a:p>
          <a:p>
            <a:endParaRPr lang="en-US" sz="3200" dirty="0"/>
          </a:p>
        </p:txBody>
      </p:sp>
      <p:pic>
        <p:nvPicPr>
          <p:cNvPr id="5" name="Picture 4">
            <a:extLst>
              <a:ext uri="{FF2B5EF4-FFF2-40B4-BE49-F238E27FC236}">
                <a16:creationId xmlns:a16="http://schemas.microsoft.com/office/drawing/2014/main" id="{BCD72D4F-DF38-4EF2-852B-3D4507D6047B}"/>
              </a:ext>
            </a:extLst>
          </p:cNvPr>
          <p:cNvPicPr>
            <a:picLocks noChangeAspect="1"/>
          </p:cNvPicPr>
          <p:nvPr/>
        </p:nvPicPr>
        <p:blipFill>
          <a:blip r:embed="rId4"/>
          <a:stretch>
            <a:fillRect/>
          </a:stretch>
        </p:blipFill>
        <p:spPr>
          <a:xfrm>
            <a:off x="8292316" y="65312"/>
            <a:ext cx="2545644" cy="1943946"/>
          </a:xfrm>
          <a:prstGeom prst="rect">
            <a:avLst/>
          </a:prstGeom>
        </p:spPr>
      </p:pic>
      <p:sp>
        <p:nvSpPr>
          <p:cNvPr id="10" name="Slide Number Placeholder 2">
            <a:extLst>
              <a:ext uri="{FF2B5EF4-FFF2-40B4-BE49-F238E27FC236}">
                <a16:creationId xmlns:a16="http://schemas.microsoft.com/office/drawing/2014/main" id="{74BFFCEB-313B-4308-AA2D-2867C89009B0}"/>
              </a:ext>
            </a:extLst>
          </p:cNvPr>
          <p:cNvSpPr>
            <a:spLocks noGrp="1"/>
          </p:cNvSpPr>
          <p:nvPr>
            <p:ph type="sldNum" sz="quarter" idx="12"/>
          </p:nvPr>
        </p:nvSpPr>
        <p:spPr>
          <a:xfrm>
            <a:off x="11608746" y="6357649"/>
            <a:ext cx="462929" cy="365125"/>
          </a:xfrm>
        </p:spPr>
        <p:txBody>
          <a:bodyPr/>
          <a:lstStyle/>
          <a:p>
            <a:r>
              <a:rPr lang="en-US" sz="2400" dirty="0">
                <a:solidFill>
                  <a:schemeClr val="tx1"/>
                </a:solidFill>
              </a:rPr>
              <a:t>5</a:t>
            </a:r>
          </a:p>
        </p:txBody>
      </p:sp>
      <p:pic>
        <p:nvPicPr>
          <p:cNvPr id="22" name="Picture 4" descr="Image result for tar sands">
            <a:extLst>
              <a:ext uri="{FF2B5EF4-FFF2-40B4-BE49-F238E27FC236}">
                <a16:creationId xmlns:a16="http://schemas.microsoft.com/office/drawing/2014/main" id="{47264A29-2FA6-47ED-AA7F-7B65430F7D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6" y="8006"/>
            <a:ext cx="8295791" cy="4978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tar sands">
            <a:extLst>
              <a:ext uri="{FF2B5EF4-FFF2-40B4-BE49-F238E27FC236}">
                <a16:creationId xmlns:a16="http://schemas.microsoft.com/office/drawing/2014/main" id="{93A05994-11C6-4505-92DD-DD94C1053F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006"/>
            <a:ext cx="8331200" cy="51258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mage result for tar sands">
            <a:extLst>
              <a:ext uri="{FF2B5EF4-FFF2-40B4-BE49-F238E27FC236}">
                <a16:creationId xmlns:a16="http://schemas.microsoft.com/office/drawing/2014/main" id="{12794105-6898-4DE4-AC76-38D83B0094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5312"/>
            <a:ext cx="8331200" cy="4165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age result for tar sands before and after">
            <a:extLst>
              <a:ext uri="{FF2B5EF4-FFF2-40B4-BE49-F238E27FC236}">
                <a16:creationId xmlns:a16="http://schemas.microsoft.com/office/drawing/2014/main" id="{0E200777-FA85-4767-9D3A-2487C5F4AA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8006"/>
            <a:ext cx="8292315" cy="528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0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3"/>
                                        </p:tgtEl>
                                      </p:cBhvr>
                                    </p:animEffect>
                                    <p:anim calcmode="lin" valueType="num">
                                      <p:cBhvr>
                                        <p:cTn id="7"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3"/>
                                        </p:tgtEl>
                                        <p:attrNameLst>
                                          <p:attrName>ppt_h</p:attrName>
                                        </p:attrNameLst>
                                      </p:cBhvr>
                                      <p:tavLst>
                                        <p:tav tm="0">
                                          <p:val>
                                            <p:strVal val="ppt_h"/>
                                          </p:val>
                                        </p:tav>
                                        <p:tav tm="100000">
                                          <p:val>
                                            <p:strVal val="ppt_h"/>
                                          </p:val>
                                        </p:tav>
                                      </p:tavLst>
                                    </p:anim>
                                    <p:set>
                                      <p:cBhvr>
                                        <p:cTn id="9" dur="1" fill="hold">
                                          <p:stCondLst>
                                            <p:cond delay="19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21"/>
                                        </p:tgtEl>
                                        <p:attrNameLst>
                                          <p:attrName>ppt_x</p:attrName>
                                        </p:attrNameLst>
                                      </p:cBhvr>
                                      <p:tavLst>
                                        <p:tav tm="0">
                                          <p:val>
                                            <p:strVal val="ppt_x"/>
                                          </p:val>
                                        </p:tav>
                                        <p:tav tm="100000">
                                          <p:val>
                                            <p:strVal val="ppt_x"/>
                                          </p:val>
                                        </p:tav>
                                      </p:tavLst>
                                    </p:anim>
                                    <p:anim calcmode="lin" valueType="num">
                                      <p:cBhvr additive="base">
                                        <p:cTn id="18" dur="500"/>
                                        <p:tgtEl>
                                          <p:spTgt spid="21"/>
                                        </p:tgtEl>
                                        <p:attrNameLst>
                                          <p:attrName>ppt_y</p:attrName>
                                        </p:attrNameLst>
                                      </p:cBhvr>
                                      <p:tavLst>
                                        <p:tav tm="0">
                                          <p:val>
                                            <p:strVal val="ppt_y"/>
                                          </p:val>
                                        </p:tav>
                                        <p:tav tm="100000">
                                          <p:val>
                                            <p:strVal val="1+ppt_h/2"/>
                                          </p:val>
                                        </p:tav>
                                      </p:tavLst>
                                    </p:anim>
                                    <p:set>
                                      <p:cBhvr>
                                        <p:cTn id="19" dur="1" fill="hold">
                                          <p:stCondLst>
                                            <p:cond delay="499"/>
                                          </p:stCondLst>
                                        </p:cTn>
                                        <p:tgtEl>
                                          <p:spTgt spid="2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5" presetClass="exit" presetSubtype="0" fill="hold" nodeType="clickEffect">
                                  <p:stCondLst>
                                    <p:cond delay="0"/>
                                  </p:stCondLst>
                                  <p:childTnLst>
                                    <p:animEffect transition="out" filter="fade">
                                      <p:cBhvr>
                                        <p:cTn id="23" dur="2000"/>
                                        <p:tgtEl>
                                          <p:spTgt spid="22"/>
                                        </p:tgtEl>
                                      </p:cBhvr>
                                    </p:animEffect>
                                    <p:anim calcmode="lin" valueType="num">
                                      <p:cBhvr>
                                        <p:cTn id="24" dur="200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5" dur="2000"/>
                                        <p:tgtEl>
                                          <p:spTgt spid="22"/>
                                        </p:tgtEl>
                                        <p:attrNameLst>
                                          <p:attrName>ppt_h</p:attrName>
                                        </p:attrNameLst>
                                      </p:cBhvr>
                                      <p:tavLst>
                                        <p:tav tm="0">
                                          <p:val>
                                            <p:strVal val="ppt_h"/>
                                          </p:val>
                                        </p:tav>
                                        <p:tav tm="100000">
                                          <p:val>
                                            <p:strVal val="ppt_h"/>
                                          </p:val>
                                        </p:tav>
                                      </p:tavLst>
                                    </p:anim>
                                    <p:set>
                                      <p:cBhvr>
                                        <p:cTn id="26" dur="1" fill="hold">
                                          <p:stCondLst>
                                            <p:cond delay="19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5584"/>
          <a:stretch/>
        </p:blipFill>
        <p:spPr>
          <a:xfrm>
            <a:off x="0" y="296882"/>
            <a:ext cx="7391450" cy="5019427"/>
          </a:xfrm>
          <a:prstGeom prst="rect">
            <a:avLst/>
          </a:prstGeom>
        </p:spPr>
      </p:pic>
      <p:sp>
        <p:nvSpPr>
          <p:cNvPr id="5" name="Content Placeholder 4"/>
          <p:cNvSpPr txBox="1">
            <a:spLocks noGrp="1"/>
          </p:cNvSpPr>
          <p:nvPr>
            <p:ph idx="1"/>
          </p:nvPr>
        </p:nvSpPr>
        <p:spPr>
          <a:xfrm>
            <a:off x="0" y="5316538"/>
            <a:ext cx="12192000" cy="2305246"/>
          </a:xfrm>
          <a:prstGeom prst="rect">
            <a:avLst/>
          </a:prstGeom>
          <a:noFill/>
        </p:spPr>
        <p:txBody>
          <a:bodyPr wrap="square" rtlCol="0">
            <a:spAutoFit/>
          </a:bodyPr>
          <a:lstStyle/>
          <a:p>
            <a:pPr marL="0" indent="0">
              <a:buNone/>
            </a:pPr>
            <a:r>
              <a:rPr lang="en-US" sz="3600" dirty="0"/>
              <a:t>Renewable or nonrenewable</a:t>
            </a:r>
          </a:p>
          <a:p>
            <a:pPr marL="0" indent="0">
              <a:buNone/>
            </a:pPr>
            <a:r>
              <a:rPr lang="en-US" sz="3200" dirty="0"/>
              <a:t>What is this called?  ___________________</a:t>
            </a:r>
          </a:p>
          <a:p>
            <a:endParaRPr lang="en-US" sz="3200" dirty="0"/>
          </a:p>
          <a:p>
            <a:endParaRPr lang="en-US" sz="3200" dirty="0"/>
          </a:p>
        </p:txBody>
      </p:sp>
      <p:sp>
        <p:nvSpPr>
          <p:cNvPr id="6" name="Slide Number Placeholder 2">
            <a:extLst>
              <a:ext uri="{FF2B5EF4-FFF2-40B4-BE49-F238E27FC236}">
                <a16:creationId xmlns:a16="http://schemas.microsoft.com/office/drawing/2014/main" id="{51D1957A-1FCA-40A8-951F-AB12995CDA5B}"/>
              </a:ext>
            </a:extLst>
          </p:cNvPr>
          <p:cNvSpPr>
            <a:spLocks noGrp="1"/>
          </p:cNvSpPr>
          <p:nvPr>
            <p:ph type="sldNum" sz="quarter" idx="12"/>
          </p:nvPr>
        </p:nvSpPr>
        <p:spPr>
          <a:xfrm>
            <a:off x="11583927" y="149125"/>
            <a:ext cx="462929" cy="365125"/>
          </a:xfrm>
        </p:spPr>
        <p:txBody>
          <a:bodyPr/>
          <a:lstStyle/>
          <a:p>
            <a:r>
              <a:rPr lang="en-US" sz="2400" dirty="0">
                <a:solidFill>
                  <a:schemeClr val="tx1"/>
                </a:solidFill>
              </a:rPr>
              <a:t>6</a:t>
            </a:r>
          </a:p>
        </p:txBody>
      </p:sp>
    </p:spTree>
    <p:extLst>
      <p:ext uri="{BB962C8B-B14F-4D97-AF65-F5344CB8AC3E}">
        <p14:creationId xmlns:p14="http://schemas.microsoft.com/office/powerpoint/2010/main" val="423251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780314" cy="6858000"/>
          </a:xfrm>
        </p:spPr>
        <p:txBody>
          <a:bodyPr>
            <a:normAutofit fontScale="47500" lnSpcReduction="20000"/>
          </a:bodyPr>
          <a:lstStyle/>
          <a:p>
            <a:pPr marL="0" indent="0">
              <a:buNone/>
            </a:pPr>
            <a:r>
              <a:rPr lang="en-US" sz="9300" dirty="0"/>
              <a:t>Renewable or nonrenewable</a:t>
            </a:r>
          </a:p>
          <a:p>
            <a:pPr marL="0" indent="0">
              <a:buNone/>
            </a:pPr>
            <a:endParaRPr lang="en-US" sz="3800" dirty="0"/>
          </a:p>
          <a:p>
            <a:pPr marL="0" indent="0">
              <a:buNone/>
            </a:pPr>
            <a:r>
              <a:rPr lang="en-US" sz="7600" dirty="0"/>
              <a:t>What type of power plant is this utilized in?  </a:t>
            </a:r>
          </a:p>
          <a:p>
            <a:pPr marL="0" indent="0">
              <a:buNone/>
            </a:pPr>
            <a:r>
              <a:rPr lang="en-US" sz="7600" dirty="0"/>
              <a:t>__________________</a:t>
            </a:r>
          </a:p>
          <a:p>
            <a:pPr marL="0" indent="0">
              <a:buNone/>
            </a:pPr>
            <a:endParaRPr lang="en-US" sz="7600" dirty="0"/>
          </a:p>
          <a:p>
            <a:pPr marL="0" indent="0">
              <a:buNone/>
            </a:pPr>
            <a:r>
              <a:rPr lang="en-US" sz="7600" dirty="0"/>
              <a:t>Does it go by any other names? ________________________</a:t>
            </a:r>
          </a:p>
          <a:p>
            <a:pPr marL="0" indent="0">
              <a:buNone/>
            </a:pPr>
            <a:endParaRPr lang="en-US" sz="7600" dirty="0"/>
          </a:p>
          <a:p>
            <a:pPr marL="0" indent="0">
              <a:buNone/>
            </a:pPr>
            <a:r>
              <a:rPr lang="en-US" sz="7600" dirty="0"/>
              <a:t>What type of energy is this? ________________________</a:t>
            </a:r>
          </a:p>
          <a:p>
            <a:pPr marL="0" indent="0">
              <a:buNone/>
            </a:pPr>
            <a:endParaRPr lang="en-US" sz="7600" dirty="0"/>
          </a:p>
          <a:p>
            <a:pPr marL="0" indent="0">
              <a:buNone/>
            </a:pPr>
            <a:endParaRPr lang="en-US" dirty="0"/>
          </a:p>
        </p:txBody>
      </p:sp>
      <p:pic>
        <p:nvPicPr>
          <p:cNvPr id="7174" name="Picture 6" descr="Image result for reactor c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910" y="232229"/>
            <a:ext cx="6520090" cy="65200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7EFA01C-741B-4CC2-9A31-310F95269C93}" type="slidenum">
              <a:rPr lang="en-US" smtClean="0"/>
              <a:t>14</a:t>
            </a:fld>
            <a:endParaRPr lang="en-US"/>
          </a:p>
        </p:txBody>
      </p:sp>
      <p:sp>
        <p:nvSpPr>
          <p:cNvPr id="8" name="Slide Number Placeholder 2">
            <a:extLst>
              <a:ext uri="{FF2B5EF4-FFF2-40B4-BE49-F238E27FC236}">
                <a16:creationId xmlns:a16="http://schemas.microsoft.com/office/drawing/2014/main" id="{AEEFB06B-47E7-4B53-9F67-9D2D83803C0D}"/>
              </a:ext>
            </a:extLst>
          </p:cNvPr>
          <p:cNvSpPr txBox="1">
            <a:spLocks/>
          </p:cNvSpPr>
          <p:nvPr/>
        </p:nvSpPr>
        <p:spPr>
          <a:xfrm>
            <a:off x="11583927" y="149125"/>
            <a:ext cx="4629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7</a:t>
            </a:r>
          </a:p>
        </p:txBody>
      </p:sp>
    </p:spTree>
    <p:extLst>
      <p:ext uri="{BB962C8B-B14F-4D97-AF65-F5344CB8AC3E}">
        <p14:creationId xmlns:p14="http://schemas.microsoft.com/office/powerpoint/2010/main" val="3626079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Image result for Yucca Mt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725" y="41401"/>
            <a:ext cx="6562275" cy="67564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0" y="101600"/>
            <a:ext cx="5401125" cy="62547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a:t>Renewable or nonrenewable</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a:t>What is Yucca Mountain used for?  </a:t>
            </a:r>
          </a:p>
          <a:p>
            <a:pPr marL="0" indent="0">
              <a:buNone/>
            </a:pPr>
            <a:r>
              <a:rPr lang="en-US" sz="4000" dirty="0"/>
              <a:t>__________________</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a:t>What is it that the federal government is proposing storing here? </a:t>
            </a:r>
          </a:p>
          <a:p>
            <a:pPr marL="0" indent="0">
              <a:buNone/>
            </a:pPr>
            <a:r>
              <a:rPr lang="en-US" sz="4000" dirty="0"/>
              <a:t>__________________</a:t>
            </a:r>
          </a:p>
          <a:p>
            <a:pPr marL="0" indent="0">
              <a:buFont typeface="Arial" panose="020B0604020202020204" pitchFamily="34" charset="0"/>
              <a:buNone/>
            </a:pPr>
            <a:endParaRPr lang="en-US" sz="4000" dirty="0"/>
          </a:p>
          <a:p>
            <a:pPr marL="0" indent="0">
              <a:buFont typeface="Arial" panose="020B0604020202020204" pitchFamily="34" charset="0"/>
              <a:buNone/>
            </a:pPr>
            <a:endParaRPr lang="en-US" dirty="0"/>
          </a:p>
          <a:p>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67EFA01C-741B-4CC2-9A31-310F95269C93}" type="slidenum">
              <a:rPr lang="en-US" smtClean="0"/>
              <a:t>15</a:t>
            </a:fld>
            <a:endParaRPr lang="en-US"/>
          </a:p>
        </p:txBody>
      </p:sp>
      <p:sp>
        <p:nvSpPr>
          <p:cNvPr id="6" name="Slide Number Placeholder 2">
            <a:extLst>
              <a:ext uri="{FF2B5EF4-FFF2-40B4-BE49-F238E27FC236}">
                <a16:creationId xmlns:a16="http://schemas.microsoft.com/office/drawing/2014/main" id="{93F3C4FF-EDDC-4FD6-BCFE-EC8FA9C6161D}"/>
              </a:ext>
            </a:extLst>
          </p:cNvPr>
          <p:cNvSpPr txBox="1">
            <a:spLocks/>
          </p:cNvSpPr>
          <p:nvPr/>
        </p:nvSpPr>
        <p:spPr>
          <a:xfrm>
            <a:off x="-129102" y="6418162"/>
            <a:ext cx="4629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8</a:t>
            </a:r>
          </a:p>
        </p:txBody>
      </p:sp>
    </p:spTree>
    <p:extLst>
      <p:ext uri="{BB962C8B-B14F-4D97-AF65-F5344CB8AC3E}">
        <p14:creationId xmlns:p14="http://schemas.microsoft.com/office/powerpoint/2010/main" val="605060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Image result for indian 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 y="0"/>
            <a:ext cx="12193289" cy="4931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4837" y="4931764"/>
            <a:ext cx="12052092" cy="1754326"/>
          </a:xfrm>
          <a:prstGeom prst="rect">
            <a:avLst/>
          </a:prstGeom>
        </p:spPr>
        <p:txBody>
          <a:bodyPr wrap="square">
            <a:spAutoFit/>
          </a:bodyPr>
          <a:lstStyle/>
          <a:p>
            <a:r>
              <a:rPr lang="en-US" sz="3600" dirty="0">
                <a:effectLst>
                  <a:outerShdw blurRad="38100" dist="38100" dir="2700000" algn="tl">
                    <a:srgbClr val="000000">
                      <a:alpha val="43137"/>
                    </a:srgbClr>
                  </a:outerShdw>
                </a:effectLst>
              </a:rPr>
              <a:t>Renewable or nonrenewable</a:t>
            </a:r>
          </a:p>
          <a:p>
            <a:r>
              <a:rPr lang="en-US" sz="3600" dirty="0"/>
              <a:t>What is this? </a:t>
            </a:r>
            <a:r>
              <a:rPr lang="en-US" sz="3600" u="sng" dirty="0">
                <a:effectLst>
                  <a:outerShdw blurRad="38100" dist="38100" dir="2700000" algn="tl">
                    <a:srgbClr val="000000">
                      <a:alpha val="43137"/>
                    </a:srgbClr>
                  </a:outerShdw>
                </a:effectLst>
              </a:rPr>
              <a:t>____________   </a:t>
            </a:r>
            <a:r>
              <a:rPr lang="en-US" sz="3600" dirty="0"/>
              <a:t>Where is it? </a:t>
            </a:r>
            <a:r>
              <a:rPr lang="en-US" sz="3600" b="1" u="sng" dirty="0">
                <a:effectLst>
                  <a:outerShdw blurRad="38100" dist="38100" dir="2700000" algn="tl">
                    <a:srgbClr val="000000">
                      <a:alpha val="43137"/>
                    </a:srgbClr>
                  </a:outerShdw>
                </a:effectLst>
              </a:rPr>
              <a:t>________________</a:t>
            </a:r>
          </a:p>
          <a:p>
            <a:r>
              <a:rPr lang="en-US" sz="3600" b="1" dirty="0">
                <a:solidFill>
                  <a:srgbClr val="FF0000"/>
                </a:solidFill>
                <a:effectLst>
                  <a:outerShdw blurRad="38100" dist="38100" dir="2700000" algn="tl">
                    <a:srgbClr val="000000">
                      <a:alpha val="43137"/>
                    </a:srgbClr>
                  </a:outerShdw>
                </a:effectLst>
              </a:rPr>
              <a:t>							</a:t>
            </a:r>
            <a:endParaRPr lang="en-US" sz="3600" b="1" u="sng" dirty="0">
              <a:solidFill>
                <a:srgbClr val="FF0000"/>
              </a:solidFill>
              <a:effectLst>
                <a:outerShdw blurRad="38100" dist="38100" dir="2700000" algn="tl">
                  <a:srgbClr val="000000">
                    <a:alpha val="43137"/>
                  </a:srgbClr>
                </a:outerShdw>
              </a:effectLst>
            </a:endParaRPr>
          </a:p>
        </p:txBody>
      </p:sp>
      <p:sp>
        <p:nvSpPr>
          <p:cNvPr id="7" name="Slide Number Placeholder 2">
            <a:extLst>
              <a:ext uri="{FF2B5EF4-FFF2-40B4-BE49-F238E27FC236}">
                <a16:creationId xmlns:a16="http://schemas.microsoft.com/office/drawing/2014/main" id="{02E4014E-2370-4FDB-B4AF-BE6507D48DBB}"/>
              </a:ext>
            </a:extLst>
          </p:cNvPr>
          <p:cNvSpPr>
            <a:spLocks noGrp="1"/>
          </p:cNvSpPr>
          <p:nvPr>
            <p:ph type="sldNum" sz="quarter" idx="12"/>
          </p:nvPr>
        </p:nvSpPr>
        <p:spPr>
          <a:xfrm>
            <a:off x="11684000" y="6492875"/>
            <a:ext cx="462929" cy="365125"/>
          </a:xfrm>
        </p:spPr>
        <p:txBody>
          <a:bodyPr/>
          <a:lstStyle/>
          <a:p>
            <a:r>
              <a:rPr lang="en-US" sz="2400" dirty="0">
                <a:solidFill>
                  <a:schemeClr val="tx1"/>
                </a:solidFill>
              </a:rPr>
              <a:t>9</a:t>
            </a:r>
          </a:p>
        </p:txBody>
      </p:sp>
    </p:spTree>
    <p:extLst>
      <p:ext uri="{BB962C8B-B14F-4D97-AF65-F5344CB8AC3E}">
        <p14:creationId xmlns:p14="http://schemas.microsoft.com/office/powerpoint/2010/main" val="2532668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0" y="101599"/>
            <a:ext cx="4974167" cy="602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Renewable or nonrenewable ?</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a:t>  </a:t>
            </a:r>
          </a:p>
          <a:p>
            <a:pPr marL="0" indent="0">
              <a:buFont typeface="Arial" panose="020B0604020202020204" pitchFamily="34" charset="0"/>
              <a:buNone/>
            </a:pPr>
            <a:r>
              <a:rPr lang="en-US" sz="4000" dirty="0"/>
              <a:t>What is this called? __________________</a:t>
            </a:r>
          </a:p>
          <a:p>
            <a:pPr marL="0" indent="0">
              <a:buFont typeface="Arial" panose="020B0604020202020204" pitchFamily="34" charset="0"/>
              <a:buNone/>
            </a:pPr>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67EFA01C-741B-4CC2-9A31-310F95269C93}" type="slidenum">
              <a:rPr lang="en-US" smtClean="0"/>
              <a:t>17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7188" y="-2"/>
            <a:ext cx="5918898" cy="35252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7188" y="3525269"/>
            <a:ext cx="5918898" cy="3196205"/>
          </a:xfrm>
          <a:prstGeom prst="rect">
            <a:avLst/>
          </a:prstGeom>
        </p:spPr>
      </p:pic>
      <p:sp>
        <p:nvSpPr>
          <p:cNvPr id="7" name="Slide Number Placeholder 2">
            <a:extLst>
              <a:ext uri="{FF2B5EF4-FFF2-40B4-BE49-F238E27FC236}">
                <a16:creationId xmlns:a16="http://schemas.microsoft.com/office/drawing/2014/main" id="{5044BAF1-0B22-449B-B3B1-B4C97D10E7E8}"/>
              </a:ext>
            </a:extLst>
          </p:cNvPr>
          <p:cNvSpPr txBox="1">
            <a:spLocks/>
          </p:cNvSpPr>
          <p:nvPr/>
        </p:nvSpPr>
        <p:spPr>
          <a:xfrm>
            <a:off x="132155" y="6356349"/>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10</a:t>
            </a:r>
          </a:p>
        </p:txBody>
      </p:sp>
    </p:spTree>
    <p:extLst>
      <p:ext uri="{BB962C8B-B14F-4D97-AF65-F5344CB8AC3E}">
        <p14:creationId xmlns:p14="http://schemas.microsoft.com/office/powerpoint/2010/main" val="1415384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0" y="101600"/>
            <a:ext cx="4974167" cy="6119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Renewable or nonrenewable ?</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a:t>  </a:t>
            </a:r>
          </a:p>
          <a:p>
            <a:pPr marL="0" indent="0">
              <a:buFont typeface="Arial" panose="020B0604020202020204" pitchFamily="34" charset="0"/>
              <a:buNone/>
            </a:pPr>
            <a:r>
              <a:rPr lang="en-US" sz="4000" dirty="0"/>
              <a:t>What is depicted in the below image? __________________</a:t>
            </a:r>
          </a:p>
          <a:p>
            <a:pPr marL="0" indent="0">
              <a:buFont typeface="Arial" panose="020B0604020202020204" pitchFamily="34" charset="0"/>
              <a:buNone/>
            </a:pPr>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67EFA01C-741B-4CC2-9A31-310F95269C93}" type="slidenum">
              <a:rPr lang="en-US" smtClean="0"/>
              <a:t>18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298" y="2863121"/>
            <a:ext cx="7165702" cy="39948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084" y="0"/>
            <a:ext cx="6456129" cy="3013023"/>
          </a:xfrm>
          <a:prstGeom prst="rect">
            <a:avLst/>
          </a:prstGeom>
        </p:spPr>
      </p:pic>
      <p:sp>
        <p:nvSpPr>
          <p:cNvPr id="7" name="Slide Number Placeholder 2">
            <a:extLst>
              <a:ext uri="{FF2B5EF4-FFF2-40B4-BE49-F238E27FC236}">
                <a16:creationId xmlns:a16="http://schemas.microsoft.com/office/drawing/2014/main" id="{29CC0C23-619C-4740-920A-9E334C839AF7}"/>
              </a:ext>
            </a:extLst>
          </p:cNvPr>
          <p:cNvSpPr txBox="1">
            <a:spLocks/>
          </p:cNvSpPr>
          <p:nvPr/>
        </p:nvSpPr>
        <p:spPr>
          <a:xfrm>
            <a:off x="132155" y="6356349"/>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11</a:t>
            </a:r>
          </a:p>
        </p:txBody>
      </p:sp>
    </p:spTree>
    <p:extLst>
      <p:ext uri="{BB962C8B-B14F-4D97-AF65-F5344CB8AC3E}">
        <p14:creationId xmlns:p14="http://schemas.microsoft.com/office/powerpoint/2010/main" val="2248788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0" y="101599"/>
            <a:ext cx="4974167" cy="6756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Renewable or nonrenewable ?</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a:t>What is practice referred to as? __________________</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a:t>Who is the leading killer of whales today? </a:t>
            </a:r>
          </a:p>
          <a:p>
            <a:pPr marL="0" indent="0">
              <a:buNone/>
            </a:pPr>
            <a:r>
              <a:rPr lang="en-US" dirty="0"/>
              <a:t>__________________________</a:t>
            </a:r>
          </a:p>
          <a:p>
            <a:pPr marL="0" indent="0">
              <a:buFont typeface="Arial" panose="020B0604020202020204" pitchFamily="34" charset="0"/>
              <a:buNone/>
            </a:pPr>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67EFA01C-741B-4CC2-9A31-310F95269C93}" type="slidenum">
              <a:rPr lang="en-US" smtClean="0"/>
              <a:t>19</a:t>
            </a:fld>
            <a:endParaRPr lang="en-US"/>
          </a:p>
        </p:txBody>
      </p:sp>
      <p:pic>
        <p:nvPicPr>
          <p:cNvPr id="2052" name="Picture 4" descr="Image result for japanese whaling">
            <a:extLst>
              <a:ext uri="{FF2B5EF4-FFF2-40B4-BE49-F238E27FC236}">
                <a16:creationId xmlns:a16="http://schemas.microsoft.com/office/drawing/2014/main" id="{02169115-0765-4AF2-9234-D179F5155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130" y="3135712"/>
            <a:ext cx="5850294" cy="34433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9A86DAA-988F-4873-B670-ED0B2314DAB1}"/>
              </a:ext>
            </a:extLst>
          </p:cNvPr>
          <p:cNvPicPr>
            <a:picLocks noChangeAspect="1"/>
          </p:cNvPicPr>
          <p:nvPr/>
        </p:nvPicPr>
        <p:blipFill>
          <a:blip r:embed="rId4"/>
          <a:stretch>
            <a:fillRect/>
          </a:stretch>
        </p:blipFill>
        <p:spPr>
          <a:xfrm>
            <a:off x="5972952" y="3292475"/>
            <a:ext cx="5962650" cy="3453212"/>
          </a:xfrm>
          <a:prstGeom prst="rect">
            <a:avLst/>
          </a:prstGeom>
        </p:spPr>
      </p:pic>
      <p:pic>
        <p:nvPicPr>
          <p:cNvPr id="2060" name="Picture 12" descr="Image result for japanese whaling">
            <a:extLst>
              <a:ext uri="{FF2B5EF4-FFF2-40B4-BE49-F238E27FC236}">
                <a16:creationId xmlns:a16="http://schemas.microsoft.com/office/drawing/2014/main" id="{6368728F-882B-43FB-A8E3-FBCEF44890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952" y="78353"/>
            <a:ext cx="6139543" cy="30242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japanese whaling">
            <a:extLst>
              <a:ext uri="{FF2B5EF4-FFF2-40B4-BE49-F238E27FC236}">
                <a16:creationId xmlns:a16="http://schemas.microsoft.com/office/drawing/2014/main" id="{2CAC0173-21D2-40B1-B9DA-0EEB88FBF59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6735"/>
          <a:stretch/>
        </p:blipFill>
        <p:spPr bwMode="auto">
          <a:xfrm>
            <a:off x="5972952" y="78353"/>
            <a:ext cx="6114661" cy="29013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haling today facts">
            <a:extLst>
              <a:ext uri="{FF2B5EF4-FFF2-40B4-BE49-F238E27FC236}">
                <a16:creationId xmlns:a16="http://schemas.microsoft.com/office/drawing/2014/main" id="{1FAE97E0-CB18-4883-899E-2B52052DB4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7126" y="0"/>
            <a:ext cx="6544258"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2">
            <a:extLst>
              <a:ext uri="{FF2B5EF4-FFF2-40B4-BE49-F238E27FC236}">
                <a16:creationId xmlns:a16="http://schemas.microsoft.com/office/drawing/2014/main" id="{F86F6368-273B-4A25-B6FD-A25857EB25FC}"/>
              </a:ext>
            </a:extLst>
          </p:cNvPr>
          <p:cNvSpPr txBox="1">
            <a:spLocks/>
          </p:cNvSpPr>
          <p:nvPr/>
        </p:nvSpPr>
        <p:spPr>
          <a:xfrm>
            <a:off x="132155" y="6356349"/>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12</a:t>
            </a:r>
          </a:p>
        </p:txBody>
      </p:sp>
    </p:spTree>
    <p:extLst>
      <p:ext uri="{BB962C8B-B14F-4D97-AF65-F5344CB8AC3E}">
        <p14:creationId xmlns:p14="http://schemas.microsoft.com/office/powerpoint/2010/main" val="19008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54"/>
                                        </p:tgtEl>
                                        <p:attrNameLst>
                                          <p:attrName>ppt_x</p:attrName>
                                        </p:attrNameLst>
                                      </p:cBhvr>
                                      <p:tavLst>
                                        <p:tav tm="0">
                                          <p:val>
                                            <p:strVal val="ppt_x"/>
                                          </p:val>
                                        </p:tav>
                                        <p:tav tm="100000">
                                          <p:val>
                                            <p:strVal val="ppt_x"/>
                                          </p:val>
                                        </p:tav>
                                      </p:tavLst>
                                    </p:anim>
                                    <p:anim calcmode="lin" valueType="num">
                                      <p:cBhvr additive="base">
                                        <p:cTn id="7" dur="500"/>
                                        <p:tgtEl>
                                          <p:spTgt spid="2054"/>
                                        </p:tgtEl>
                                        <p:attrNameLst>
                                          <p:attrName>ppt_y</p:attrName>
                                        </p:attrNameLst>
                                      </p:cBhvr>
                                      <p:tavLst>
                                        <p:tav tm="0">
                                          <p:val>
                                            <p:strVal val="ppt_y"/>
                                          </p:val>
                                        </p:tav>
                                        <p:tav tm="100000">
                                          <p:val>
                                            <p:strVal val="1+ppt_h/2"/>
                                          </p:val>
                                        </p:tav>
                                      </p:tavLst>
                                    </p:anim>
                                    <p:set>
                                      <p:cBhvr>
                                        <p:cTn id="8" dur="1" fill="hold">
                                          <p:stCondLst>
                                            <p:cond delay="499"/>
                                          </p:stCondLst>
                                        </p:cTn>
                                        <p:tgtEl>
                                          <p:spTgt spid="205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60"/>
                                        </p:tgtEl>
                                        <p:attrNameLst>
                                          <p:attrName>style.visibility</p:attrName>
                                        </p:attrNameLst>
                                      </p:cBhvr>
                                      <p:to>
                                        <p:strVal val="visible"/>
                                      </p:to>
                                    </p:set>
                                    <p:animEffect transition="in" filter="barn(inVertical)">
                                      <p:cBhvr>
                                        <p:cTn id="13" dur="500"/>
                                        <p:tgtEl>
                                          <p:spTgt spid="206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500" fill="hold"/>
                                        <p:tgtEl>
                                          <p:spTgt spid="2050"/>
                                        </p:tgtEl>
                                        <p:attrNameLst>
                                          <p:attrName>ppt_x</p:attrName>
                                        </p:attrNameLst>
                                      </p:cBhvr>
                                      <p:tavLst>
                                        <p:tav tm="0">
                                          <p:val>
                                            <p:strVal val="#ppt_x"/>
                                          </p:val>
                                        </p:tav>
                                        <p:tav tm="100000">
                                          <p:val>
                                            <p:strVal val="#ppt_x"/>
                                          </p:val>
                                        </p:tav>
                                      </p:tavLst>
                                    </p:anim>
                                    <p:anim calcmode="lin" valueType="num">
                                      <p:cBhvr additive="base">
                                        <p:cTn id="1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 calcmode="lin" valueType="num">
                                      <p:cBhvr>
                                        <p:cTn id="24" dur="1000" fill="hold"/>
                                        <p:tgtEl>
                                          <p:spTgt spid="2052"/>
                                        </p:tgtEl>
                                        <p:attrNameLst>
                                          <p:attrName>ppt_w</p:attrName>
                                        </p:attrNameLst>
                                      </p:cBhvr>
                                      <p:tavLst>
                                        <p:tav tm="0">
                                          <p:val>
                                            <p:fltVal val="0"/>
                                          </p:val>
                                        </p:tav>
                                        <p:tav tm="100000">
                                          <p:val>
                                            <p:strVal val="#ppt_w"/>
                                          </p:val>
                                        </p:tav>
                                      </p:tavLst>
                                    </p:anim>
                                    <p:anim calcmode="lin" valueType="num">
                                      <p:cBhvr>
                                        <p:cTn id="25" dur="1000" fill="hold"/>
                                        <p:tgtEl>
                                          <p:spTgt spid="2052"/>
                                        </p:tgtEl>
                                        <p:attrNameLst>
                                          <p:attrName>ppt_h</p:attrName>
                                        </p:attrNameLst>
                                      </p:cBhvr>
                                      <p:tavLst>
                                        <p:tav tm="0">
                                          <p:val>
                                            <p:fltVal val="0"/>
                                          </p:val>
                                        </p:tav>
                                        <p:tav tm="100000">
                                          <p:val>
                                            <p:strVal val="#ppt_h"/>
                                          </p:val>
                                        </p:tav>
                                      </p:tavLst>
                                    </p:anim>
                                    <p:anim calcmode="lin" valueType="num">
                                      <p:cBhvr>
                                        <p:cTn id="26" dur="1000" fill="hold"/>
                                        <p:tgtEl>
                                          <p:spTgt spid="2052"/>
                                        </p:tgtEl>
                                        <p:attrNameLst>
                                          <p:attrName>style.rotation</p:attrName>
                                        </p:attrNameLst>
                                      </p:cBhvr>
                                      <p:tavLst>
                                        <p:tav tm="0">
                                          <p:val>
                                            <p:fltVal val="90"/>
                                          </p:val>
                                        </p:tav>
                                        <p:tav tm="100000">
                                          <p:val>
                                            <p:fltVal val="0"/>
                                          </p:val>
                                        </p:tav>
                                      </p:tavLst>
                                    </p:anim>
                                    <p:animEffect transition="in" filter="fade">
                                      <p:cBhvr>
                                        <p:cTn id="27" dur="10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US" sz="5400" dirty="0"/>
              <a:t>You don’t know, what you do not know….that’s OK</a:t>
            </a:r>
          </a:p>
          <a:p>
            <a:r>
              <a:rPr lang="en-US" sz="5400" dirty="0"/>
              <a:t>This activity will help you identify what you don’t know, from what you do know regarding Renewable Vs. Nonrenewable energy resources.  </a:t>
            </a:r>
          </a:p>
        </p:txBody>
      </p:sp>
      <p:sp>
        <p:nvSpPr>
          <p:cNvPr id="4" name="Slide Number Placeholder 3"/>
          <p:cNvSpPr>
            <a:spLocks noGrp="1"/>
          </p:cNvSpPr>
          <p:nvPr>
            <p:ph type="sldNum" sz="quarter" idx="12"/>
          </p:nvPr>
        </p:nvSpPr>
        <p:spPr/>
        <p:txBody>
          <a:bodyPr/>
          <a:lstStyle/>
          <a:p>
            <a:fld id="{67EFA01C-741B-4CC2-9A31-310F95269C93}" type="slidenum">
              <a:rPr lang="en-US" smtClean="0"/>
              <a:t>2</a:t>
            </a:fld>
            <a:endParaRPr lang="en-US"/>
          </a:p>
        </p:txBody>
      </p:sp>
    </p:spTree>
    <p:extLst>
      <p:ext uri="{BB962C8B-B14F-4D97-AF65-F5344CB8AC3E}">
        <p14:creationId xmlns:p14="http://schemas.microsoft.com/office/powerpoint/2010/main" val="1237091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Image result for atlantic salmon school">
            <a:extLst>
              <a:ext uri="{FF2B5EF4-FFF2-40B4-BE49-F238E27FC236}">
                <a16:creationId xmlns:a16="http://schemas.microsoft.com/office/drawing/2014/main" id="{7FB9C99C-5157-43EA-B1F3-ADCC1813C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105" y="0"/>
            <a:ext cx="6055895" cy="36335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isheries">
            <a:extLst>
              <a:ext uri="{FF2B5EF4-FFF2-40B4-BE49-F238E27FC236}">
                <a16:creationId xmlns:a16="http://schemas.microsoft.com/office/drawing/2014/main" id="{DB6B6D5D-D4B7-479C-9DCB-5E3C7E50CD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6104" y="3633537"/>
            <a:ext cx="6055895" cy="310414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0" y="101599"/>
            <a:ext cx="5271796" cy="6756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Renewable or nonrenewable ?</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a:t>What is this natural resource referred to as? __________________</a:t>
            </a:r>
          </a:p>
          <a:p>
            <a:pPr marL="0" indent="0">
              <a:buFont typeface="Arial" panose="020B0604020202020204" pitchFamily="34" charset="0"/>
              <a:buNone/>
            </a:pPr>
            <a:endParaRPr lang="en-US" dirty="0"/>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67EFA01C-741B-4CC2-9A31-310F95269C93}" type="slidenum">
              <a:rPr lang="en-US" smtClean="0"/>
              <a:t>20</a:t>
            </a:fld>
            <a:endParaRPr lang="en-US"/>
          </a:p>
        </p:txBody>
      </p:sp>
      <p:sp>
        <p:nvSpPr>
          <p:cNvPr id="5" name="AutoShape 2" descr="Image result for fisheries">
            <a:extLst>
              <a:ext uri="{FF2B5EF4-FFF2-40B4-BE49-F238E27FC236}">
                <a16:creationId xmlns:a16="http://schemas.microsoft.com/office/drawing/2014/main" id="{B4EACD56-C67B-4A79-9951-6A8C610DC881}"/>
              </a:ext>
            </a:extLst>
          </p:cNvPr>
          <p:cNvSpPr>
            <a:spLocks noChangeAspect="1" noChangeArrowheads="1"/>
          </p:cNvSpPr>
          <p:nvPr/>
        </p:nvSpPr>
        <p:spPr bwMode="auto">
          <a:xfrm>
            <a:off x="7483642" y="3378199"/>
            <a:ext cx="304800" cy="3569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fisheries">
            <a:extLst>
              <a:ext uri="{FF2B5EF4-FFF2-40B4-BE49-F238E27FC236}">
                <a16:creationId xmlns:a16="http://schemas.microsoft.com/office/drawing/2014/main" id="{0BDD11E0-4A9E-4636-BA2F-1B78930D2D58}"/>
              </a:ext>
            </a:extLst>
          </p:cNvPr>
          <p:cNvSpPr>
            <a:spLocks noChangeAspect="1" noChangeArrowheads="1"/>
          </p:cNvSpPr>
          <p:nvPr/>
        </p:nvSpPr>
        <p:spPr bwMode="auto">
          <a:xfrm>
            <a:off x="9516978" y="46241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A86E0E18-0D4F-45ED-829B-2AF159BA29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7500" y="0"/>
            <a:ext cx="5143500" cy="6858000"/>
          </a:xfrm>
          <a:prstGeom prst="rect">
            <a:avLst/>
          </a:prstGeom>
        </p:spPr>
      </p:pic>
      <p:pic>
        <p:nvPicPr>
          <p:cNvPr id="3082" name="Picture 10" descr="Image result for fisheries">
            <a:extLst>
              <a:ext uri="{FF2B5EF4-FFF2-40B4-BE49-F238E27FC236}">
                <a16:creationId xmlns:a16="http://schemas.microsoft.com/office/drawing/2014/main" id="{5EBAB5A2-34D8-4299-AF65-81EDD2C0A2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499" y="-1698"/>
            <a:ext cx="6667500" cy="348149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ictsd.org/sites/default/files/styles/landscape_700_tablet/public/news/Fisheries.jpg?itok=IKTLPotE">
            <a:extLst>
              <a:ext uri="{FF2B5EF4-FFF2-40B4-BE49-F238E27FC236}">
                <a16:creationId xmlns:a16="http://schemas.microsoft.com/office/drawing/2014/main" id="{A21106B9-E9DA-48A8-8DBF-F8E19777A8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499" y="3378199"/>
            <a:ext cx="6667500" cy="3492113"/>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2">
            <a:extLst>
              <a:ext uri="{FF2B5EF4-FFF2-40B4-BE49-F238E27FC236}">
                <a16:creationId xmlns:a16="http://schemas.microsoft.com/office/drawing/2014/main" id="{C47AB5E4-FDF4-4B69-A528-2639858E9E62}"/>
              </a:ext>
            </a:extLst>
          </p:cNvPr>
          <p:cNvSpPr txBox="1">
            <a:spLocks/>
          </p:cNvSpPr>
          <p:nvPr/>
        </p:nvSpPr>
        <p:spPr>
          <a:xfrm>
            <a:off x="132155" y="6356349"/>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13</a:t>
            </a:r>
          </a:p>
        </p:txBody>
      </p:sp>
    </p:spTree>
    <p:extLst>
      <p:ext uri="{BB962C8B-B14F-4D97-AF65-F5344CB8AC3E}">
        <p14:creationId xmlns:p14="http://schemas.microsoft.com/office/powerpoint/2010/main" val="287581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82"/>
                                        </p:tgtEl>
                                      </p:cBhvr>
                                    </p:animEffect>
                                    <p:set>
                                      <p:cBhvr>
                                        <p:cTn id="7" dur="1" fill="hold">
                                          <p:stCondLst>
                                            <p:cond delay="499"/>
                                          </p:stCondLst>
                                        </p:cTn>
                                        <p:tgtEl>
                                          <p:spTgt spid="308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80"/>
                                        </p:tgtEl>
                                      </p:cBhvr>
                                    </p:animEffect>
                                    <p:set>
                                      <p:cBhvr>
                                        <p:cTn id="12" dur="1" fill="hold">
                                          <p:stCondLst>
                                            <p:cond delay="499"/>
                                          </p:stCondLst>
                                        </p:cTn>
                                        <p:tgtEl>
                                          <p:spTgt spid="308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additive="base">
                                        <p:cTn id="23" dur="500" fill="hold"/>
                                        <p:tgtEl>
                                          <p:spTgt spid="3084"/>
                                        </p:tgtEl>
                                        <p:attrNameLst>
                                          <p:attrName>ppt_x</p:attrName>
                                        </p:attrNameLst>
                                      </p:cBhvr>
                                      <p:tavLst>
                                        <p:tav tm="0">
                                          <p:val>
                                            <p:strVal val="#ppt_x"/>
                                          </p:val>
                                        </p:tav>
                                        <p:tav tm="100000">
                                          <p:val>
                                            <p:strVal val="#ppt_x"/>
                                          </p:val>
                                        </p:tav>
                                      </p:tavLst>
                                    </p:anim>
                                    <p:anim calcmode="lin" valueType="num">
                                      <p:cBhvr additive="base">
                                        <p:cTn id="24"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anim calcmode="lin" valueType="num">
                                      <p:cBhvr>
                                        <p:cTn id="30" dur="2000" fill="hold"/>
                                        <p:tgtEl>
                                          <p:spTgt spid="4"/>
                                        </p:tgtEl>
                                        <p:attrNameLst>
                                          <p:attrName>ppt_w</p:attrName>
                                        </p:attrNameLst>
                                      </p:cBhvr>
                                      <p:tavLst>
                                        <p:tav tm="0" fmla="#ppt_w*sin(2.5*pi*$)">
                                          <p:val>
                                            <p:fltVal val="0"/>
                                          </p:val>
                                        </p:tav>
                                        <p:tav tm="100000">
                                          <p:val>
                                            <p:fltVal val="1"/>
                                          </p:val>
                                        </p:tav>
                                      </p:tavLst>
                                    </p:anim>
                                    <p:anim calcmode="lin" valueType="num">
                                      <p:cBhvr>
                                        <p:cTn id="3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 result for Geother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847" y="0"/>
            <a:ext cx="7247154" cy="5080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1450" y="141967"/>
            <a:ext cx="5401125" cy="53299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a:t>Renewable or nonrenewable</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a:t>What industry is depicted here?  </a:t>
            </a:r>
          </a:p>
          <a:p>
            <a:pPr marL="0" indent="0">
              <a:buFont typeface="Arial" panose="020B0604020202020204" pitchFamily="34" charset="0"/>
              <a:buNone/>
            </a:pPr>
            <a:r>
              <a:rPr lang="en-US" sz="4000" dirty="0"/>
              <a:t>__________________</a:t>
            </a:r>
          </a:p>
          <a:p>
            <a:pPr marL="0" indent="0">
              <a:buFont typeface="Arial" panose="020B0604020202020204" pitchFamily="34" charset="0"/>
              <a:buNone/>
            </a:pPr>
            <a:endParaRPr lang="en-US" sz="4000" dirty="0"/>
          </a:p>
          <a:p>
            <a:endParaRPr lang="en-US" sz="4000" dirty="0"/>
          </a:p>
          <a:p>
            <a:endParaRPr lang="en-US" sz="4000" dirty="0"/>
          </a:p>
        </p:txBody>
      </p:sp>
      <p:sp>
        <p:nvSpPr>
          <p:cNvPr id="6" name="Slide Number Placeholder 2">
            <a:extLst>
              <a:ext uri="{FF2B5EF4-FFF2-40B4-BE49-F238E27FC236}">
                <a16:creationId xmlns:a16="http://schemas.microsoft.com/office/drawing/2014/main" id="{4A7B4A20-215C-4D11-86A7-02F6E6C02A45}"/>
              </a:ext>
            </a:extLst>
          </p:cNvPr>
          <p:cNvSpPr txBox="1">
            <a:spLocks/>
          </p:cNvSpPr>
          <p:nvPr/>
        </p:nvSpPr>
        <p:spPr>
          <a:xfrm>
            <a:off x="132155" y="6356349"/>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14</a:t>
            </a:r>
          </a:p>
        </p:txBody>
      </p:sp>
    </p:spTree>
    <p:extLst>
      <p:ext uri="{BB962C8B-B14F-4D97-AF65-F5344CB8AC3E}">
        <p14:creationId xmlns:p14="http://schemas.microsoft.com/office/powerpoint/2010/main" val="530461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wind turb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429" y="-159657"/>
            <a:ext cx="8229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28600" y="4920343"/>
            <a:ext cx="11963400" cy="18288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a:p>
            <a:pPr marL="0" indent="0">
              <a:buFont typeface="Arial" panose="020B0604020202020204" pitchFamily="34" charset="0"/>
              <a:buNone/>
            </a:pPr>
            <a:r>
              <a:rPr lang="en-US" sz="4000" dirty="0"/>
              <a:t>Renewable or nonrenewable</a:t>
            </a:r>
          </a:p>
          <a:p>
            <a:pPr marL="0" indent="0">
              <a:buFont typeface="Arial" panose="020B0604020202020204" pitchFamily="34" charset="0"/>
              <a:buNone/>
            </a:pPr>
            <a:r>
              <a:rPr lang="en-US" sz="4000" dirty="0"/>
              <a:t>What are these called?  __________________</a:t>
            </a:r>
          </a:p>
          <a:p>
            <a:pPr marL="0" indent="0">
              <a:buFont typeface="Arial" panose="020B0604020202020204" pitchFamily="34" charset="0"/>
              <a:buNone/>
            </a:pPr>
            <a:endParaRPr lang="en-US" dirty="0"/>
          </a:p>
          <a:p>
            <a:endParaRPr lang="en-US" dirty="0"/>
          </a:p>
          <a:p>
            <a:endParaRPr lang="en-US" dirty="0"/>
          </a:p>
        </p:txBody>
      </p:sp>
      <p:sp>
        <p:nvSpPr>
          <p:cNvPr id="6" name="Slide Number Placeholder 2">
            <a:extLst>
              <a:ext uri="{FF2B5EF4-FFF2-40B4-BE49-F238E27FC236}">
                <a16:creationId xmlns:a16="http://schemas.microsoft.com/office/drawing/2014/main" id="{3C8E9AFC-77D1-4BDD-8F5D-41F38D95B968}"/>
              </a:ext>
            </a:extLst>
          </p:cNvPr>
          <p:cNvSpPr txBox="1">
            <a:spLocks/>
          </p:cNvSpPr>
          <p:nvPr/>
        </p:nvSpPr>
        <p:spPr>
          <a:xfrm>
            <a:off x="11264612" y="6384018"/>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15</a:t>
            </a:r>
          </a:p>
        </p:txBody>
      </p:sp>
    </p:spTree>
    <p:extLst>
      <p:ext uri="{BB962C8B-B14F-4D97-AF65-F5344CB8AC3E}">
        <p14:creationId xmlns:p14="http://schemas.microsoft.com/office/powerpoint/2010/main" val="775123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Solar 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8219614" cy="27867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331200" y="0"/>
            <a:ext cx="3860800" cy="4634450"/>
          </a:xfrm>
          <a:prstGeom prst="rect">
            <a:avLst/>
          </a:prstGeom>
        </p:spPr>
      </p:pic>
      <p:sp>
        <p:nvSpPr>
          <p:cNvPr id="8" name="Content Placeholder 2"/>
          <p:cNvSpPr txBox="1">
            <a:spLocks/>
          </p:cNvSpPr>
          <p:nvPr/>
        </p:nvSpPr>
        <p:spPr>
          <a:xfrm>
            <a:off x="228600" y="3991429"/>
            <a:ext cx="11963400" cy="2757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a:p>
            <a:pPr marL="0" indent="0">
              <a:buFont typeface="Arial" panose="020B0604020202020204" pitchFamily="34" charset="0"/>
              <a:buNone/>
            </a:pPr>
            <a:r>
              <a:rPr lang="en-US" sz="4000" dirty="0"/>
              <a:t>Renewable or nonrenewable</a:t>
            </a:r>
          </a:p>
          <a:p>
            <a:pPr marL="0" indent="0">
              <a:buFont typeface="Arial" panose="020B0604020202020204" pitchFamily="34" charset="0"/>
              <a:buNone/>
            </a:pPr>
            <a:r>
              <a:rPr lang="en-US" sz="4000" dirty="0"/>
              <a:t>What are these used to make?  __________________</a:t>
            </a:r>
          </a:p>
          <a:p>
            <a:pPr marL="0" indent="0">
              <a:buFont typeface="Arial" panose="020B0604020202020204" pitchFamily="34" charset="0"/>
              <a:buNone/>
            </a:pPr>
            <a:endParaRPr lang="en-US" dirty="0"/>
          </a:p>
          <a:p>
            <a:endParaRPr lang="en-US" dirty="0"/>
          </a:p>
          <a:p>
            <a:endParaRPr lang="en-US" dirty="0"/>
          </a:p>
        </p:txBody>
      </p:sp>
      <p:sp>
        <p:nvSpPr>
          <p:cNvPr id="7" name="Slide Number Placeholder 2">
            <a:extLst>
              <a:ext uri="{FF2B5EF4-FFF2-40B4-BE49-F238E27FC236}">
                <a16:creationId xmlns:a16="http://schemas.microsoft.com/office/drawing/2014/main" id="{56D53B73-248F-4747-BB83-1D9715C42345}"/>
              </a:ext>
            </a:extLst>
          </p:cNvPr>
          <p:cNvSpPr txBox="1">
            <a:spLocks/>
          </p:cNvSpPr>
          <p:nvPr/>
        </p:nvSpPr>
        <p:spPr>
          <a:xfrm>
            <a:off x="11438784" y="6492875"/>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16</a:t>
            </a:r>
          </a:p>
        </p:txBody>
      </p:sp>
    </p:spTree>
    <p:extLst>
      <p:ext uri="{BB962C8B-B14F-4D97-AF65-F5344CB8AC3E}">
        <p14:creationId xmlns:p14="http://schemas.microsoft.com/office/powerpoint/2010/main" val="1175565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hydroelectri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5599" y="0"/>
            <a:ext cx="10376871" cy="486546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0" y="4630056"/>
            <a:ext cx="12192000" cy="18868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a:p>
            <a:pPr marL="0" indent="0">
              <a:buFont typeface="Arial" panose="020B0604020202020204" pitchFamily="34" charset="0"/>
              <a:buNone/>
            </a:pPr>
            <a:r>
              <a:rPr lang="en-US" sz="4000" dirty="0"/>
              <a:t>Renewable or nonrenewable</a:t>
            </a:r>
          </a:p>
          <a:p>
            <a:pPr marL="0" indent="0">
              <a:buFont typeface="Arial" panose="020B0604020202020204" pitchFamily="34" charset="0"/>
              <a:buNone/>
            </a:pPr>
            <a:r>
              <a:rPr lang="en-US" sz="4000" dirty="0"/>
              <a:t>Do these go by another name?  __________________</a:t>
            </a:r>
          </a:p>
          <a:p>
            <a:pPr marL="0" indent="0">
              <a:buFont typeface="Arial" panose="020B0604020202020204" pitchFamily="34" charset="0"/>
              <a:buNone/>
            </a:pPr>
            <a:endParaRPr lang="en-US" sz="4000" dirty="0"/>
          </a:p>
          <a:p>
            <a:pPr marL="0" indent="0">
              <a:buFont typeface="Arial" panose="020B0604020202020204" pitchFamily="34" charset="0"/>
              <a:buNone/>
            </a:pPr>
            <a:endParaRPr lang="en-US" dirty="0"/>
          </a:p>
          <a:p>
            <a:endParaRPr lang="en-US" dirty="0"/>
          </a:p>
          <a:p>
            <a:endParaRPr lang="en-US" dirty="0"/>
          </a:p>
        </p:txBody>
      </p:sp>
      <p:sp>
        <p:nvSpPr>
          <p:cNvPr id="6" name="Slide Number Placeholder 2">
            <a:extLst>
              <a:ext uri="{FF2B5EF4-FFF2-40B4-BE49-F238E27FC236}">
                <a16:creationId xmlns:a16="http://schemas.microsoft.com/office/drawing/2014/main" id="{F8D6C2D0-D698-4A2A-91F5-B6545A3B4849}"/>
              </a:ext>
            </a:extLst>
          </p:cNvPr>
          <p:cNvSpPr txBox="1">
            <a:spLocks/>
          </p:cNvSpPr>
          <p:nvPr/>
        </p:nvSpPr>
        <p:spPr>
          <a:xfrm>
            <a:off x="11438784" y="6471104"/>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17</a:t>
            </a:r>
          </a:p>
        </p:txBody>
      </p:sp>
    </p:spTree>
    <p:extLst>
      <p:ext uri="{BB962C8B-B14F-4D97-AF65-F5344CB8AC3E}">
        <p14:creationId xmlns:p14="http://schemas.microsoft.com/office/powerpoint/2010/main" val="3575738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Image result for cor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0" y="4351338"/>
            <a:ext cx="11988800" cy="2227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sz="4000" dirty="0"/>
              <a:t>Renewable or nonrenewable – “the additive” </a:t>
            </a:r>
          </a:p>
          <a:p>
            <a:pPr marL="0" indent="0">
              <a:buFont typeface="Arial" panose="020B0604020202020204" pitchFamily="34" charset="0"/>
              <a:buNone/>
            </a:pPr>
            <a:r>
              <a:rPr lang="en-US" sz="4000" dirty="0"/>
              <a:t>What additive product do we get from corn, that is added to gasoline?  __________________</a:t>
            </a:r>
          </a:p>
          <a:p>
            <a:pPr marL="0" indent="0">
              <a:buFont typeface="Arial" panose="020B0604020202020204" pitchFamily="34" charset="0"/>
              <a:buNone/>
            </a:pPr>
            <a:endParaRPr lang="en-US" sz="3200" dirty="0"/>
          </a:p>
          <a:p>
            <a:pPr marL="0" indent="0">
              <a:buFont typeface="Arial" panose="020B0604020202020204" pitchFamily="34" charset="0"/>
              <a:buNone/>
            </a:pPr>
            <a:endParaRPr lang="en-US" sz="2400" dirty="0"/>
          </a:p>
          <a:p>
            <a:endParaRPr lang="en-US" sz="2400" dirty="0"/>
          </a:p>
          <a:p>
            <a:endParaRPr lang="en-US" sz="2400" dirty="0"/>
          </a:p>
        </p:txBody>
      </p:sp>
      <p:pic>
        <p:nvPicPr>
          <p:cNvPr id="14346" name="Picture 10" descr="Image result for gas p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9830" y="0"/>
            <a:ext cx="4652170" cy="4652170"/>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Image result for plus sig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68104" y="1688363"/>
            <a:ext cx="1471726" cy="147172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2">
            <a:extLst>
              <a:ext uri="{FF2B5EF4-FFF2-40B4-BE49-F238E27FC236}">
                <a16:creationId xmlns:a16="http://schemas.microsoft.com/office/drawing/2014/main" id="{A9178D36-CDBB-425E-85A7-312B1B234F69}"/>
              </a:ext>
            </a:extLst>
          </p:cNvPr>
          <p:cNvSpPr txBox="1">
            <a:spLocks/>
          </p:cNvSpPr>
          <p:nvPr/>
        </p:nvSpPr>
        <p:spPr>
          <a:xfrm>
            <a:off x="11438784" y="6492875"/>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18</a:t>
            </a:r>
          </a:p>
        </p:txBody>
      </p:sp>
    </p:spTree>
    <p:extLst>
      <p:ext uri="{BB962C8B-B14F-4D97-AF65-F5344CB8AC3E}">
        <p14:creationId xmlns:p14="http://schemas.microsoft.com/office/powerpoint/2010/main" val="3024574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Image result for tidal wave energy">
            <a:extLst>
              <a:ext uri="{FF2B5EF4-FFF2-40B4-BE49-F238E27FC236}">
                <a16:creationId xmlns:a16="http://schemas.microsoft.com/office/drawing/2014/main" id="{F692D998-91B4-46E7-BBDF-44D3840AA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21" y="638259"/>
            <a:ext cx="6295721" cy="268831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03200" y="4157719"/>
            <a:ext cx="11988800" cy="2227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sz="4000" dirty="0"/>
              <a:t>Renewable or nonrenewable </a:t>
            </a:r>
          </a:p>
          <a:p>
            <a:pPr marL="0" indent="0">
              <a:buNone/>
            </a:pPr>
            <a:r>
              <a:rPr lang="en-US" sz="4000" dirty="0"/>
              <a:t>What form of energy are we using here?  __________________			</a:t>
            </a:r>
            <a:r>
              <a:rPr lang="en-US" sz="3200" dirty="0">
                <a:hlinkClick r:id="rId4"/>
              </a:rPr>
              <a:t>https://youtu.be/2_JSZaAgCUw</a:t>
            </a:r>
            <a:r>
              <a:rPr lang="en-US" sz="3200" dirty="0"/>
              <a:t> </a:t>
            </a:r>
          </a:p>
          <a:p>
            <a:pPr marL="0" indent="0">
              <a:buFont typeface="Arial" panose="020B0604020202020204" pitchFamily="34" charset="0"/>
              <a:buNone/>
            </a:pPr>
            <a:endParaRPr lang="en-US" sz="3200" dirty="0"/>
          </a:p>
          <a:p>
            <a:pPr marL="0" indent="0">
              <a:buFont typeface="Arial" panose="020B0604020202020204" pitchFamily="34" charset="0"/>
              <a:buNone/>
            </a:pPr>
            <a:endParaRPr lang="en-US" sz="2400" dirty="0"/>
          </a:p>
          <a:p>
            <a:endParaRPr lang="en-US" sz="2400" dirty="0"/>
          </a:p>
          <a:p>
            <a:endParaRPr lang="en-US" sz="2400" dirty="0"/>
          </a:p>
        </p:txBody>
      </p:sp>
      <p:sp>
        <p:nvSpPr>
          <p:cNvPr id="9" name="Slide Number Placeholder 2">
            <a:extLst>
              <a:ext uri="{FF2B5EF4-FFF2-40B4-BE49-F238E27FC236}">
                <a16:creationId xmlns:a16="http://schemas.microsoft.com/office/drawing/2014/main" id="{A9178D36-CDBB-425E-85A7-312B1B234F69}"/>
              </a:ext>
            </a:extLst>
          </p:cNvPr>
          <p:cNvSpPr txBox="1">
            <a:spLocks/>
          </p:cNvSpPr>
          <p:nvPr/>
        </p:nvSpPr>
        <p:spPr>
          <a:xfrm>
            <a:off x="11438784" y="6492875"/>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19</a:t>
            </a:r>
          </a:p>
        </p:txBody>
      </p:sp>
      <p:pic>
        <p:nvPicPr>
          <p:cNvPr id="4100" name="Picture 4" descr="Image result for tidal wave energy">
            <a:extLst>
              <a:ext uri="{FF2B5EF4-FFF2-40B4-BE49-F238E27FC236}">
                <a16:creationId xmlns:a16="http://schemas.microsoft.com/office/drawing/2014/main" id="{75BA9B6E-0576-4FDD-80F0-AB18DE7B41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354" y="410793"/>
            <a:ext cx="59055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tidal wave energy">
            <a:extLst>
              <a:ext uri="{FF2B5EF4-FFF2-40B4-BE49-F238E27FC236}">
                <a16:creationId xmlns:a16="http://schemas.microsoft.com/office/drawing/2014/main" id="{57423D59-1CB6-4F92-B9D2-2A23A59964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5630" y="129722"/>
            <a:ext cx="4685227" cy="351834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tidal wave energy">
            <a:extLst>
              <a:ext uri="{FF2B5EF4-FFF2-40B4-BE49-F238E27FC236}">
                <a16:creationId xmlns:a16="http://schemas.microsoft.com/office/drawing/2014/main" id="{815B2BB1-5111-4F8B-A886-32C7B458301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358784" y="129722"/>
            <a:ext cx="508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29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100"/>
                                        </p:tgtEl>
                                        <p:attrNameLst>
                                          <p:attrName>ppt_x</p:attrName>
                                        </p:attrNameLst>
                                      </p:cBhvr>
                                      <p:tavLst>
                                        <p:tav tm="0">
                                          <p:val>
                                            <p:strVal val="ppt_x"/>
                                          </p:val>
                                        </p:tav>
                                        <p:tav tm="100000">
                                          <p:val>
                                            <p:strVal val="ppt_x"/>
                                          </p:val>
                                        </p:tav>
                                      </p:tavLst>
                                    </p:anim>
                                    <p:anim calcmode="lin" valueType="num">
                                      <p:cBhvr additive="base">
                                        <p:cTn id="7" dur="500"/>
                                        <p:tgtEl>
                                          <p:spTgt spid="4100"/>
                                        </p:tgtEl>
                                        <p:attrNameLst>
                                          <p:attrName>ppt_y</p:attrName>
                                        </p:attrNameLst>
                                      </p:cBhvr>
                                      <p:tavLst>
                                        <p:tav tm="0">
                                          <p:val>
                                            <p:strVal val="ppt_y"/>
                                          </p:val>
                                        </p:tav>
                                        <p:tav tm="100000">
                                          <p:val>
                                            <p:strVal val="1+ppt_h/2"/>
                                          </p:val>
                                        </p:tav>
                                      </p:tavLst>
                                    </p:anim>
                                    <p:set>
                                      <p:cBhvr>
                                        <p:cTn id="8" dur="1" fill="hold">
                                          <p:stCondLst>
                                            <p:cond delay="499"/>
                                          </p:stCondLst>
                                        </p:cTn>
                                        <p:tgtEl>
                                          <p:spTgt spid="410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104"/>
                                        </p:tgtEl>
                                        <p:attrNameLst>
                                          <p:attrName>ppt_x</p:attrName>
                                        </p:attrNameLst>
                                      </p:cBhvr>
                                      <p:tavLst>
                                        <p:tav tm="0">
                                          <p:val>
                                            <p:strVal val="ppt_x"/>
                                          </p:val>
                                        </p:tav>
                                        <p:tav tm="100000">
                                          <p:val>
                                            <p:strVal val="ppt_x"/>
                                          </p:val>
                                        </p:tav>
                                      </p:tavLst>
                                    </p:anim>
                                    <p:anim calcmode="lin" valueType="num">
                                      <p:cBhvr additive="base">
                                        <p:cTn id="13" dur="500"/>
                                        <p:tgtEl>
                                          <p:spTgt spid="4104"/>
                                        </p:tgtEl>
                                        <p:attrNameLst>
                                          <p:attrName>ppt_y</p:attrName>
                                        </p:attrNameLst>
                                      </p:cBhvr>
                                      <p:tavLst>
                                        <p:tav tm="0">
                                          <p:val>
                                            <p:strVal val="ppt_y"/>
                                          </p:val>
                                        </p:tav>
                                        <p:tav tm="100000">
                                          <p:val>
                                            <p:strVal val="1+ppt_h/2"/>
                                          </p:val>
                                        </p:tav>
                                      </p:tavLst>
                                    </p:anim>
                                    <p:set>
                                      <p:cBhvr>
                                        <p:cTn id="14" dur="1" fill="hold">
                                          <p:stCondLst>
                                            <p:cond delay="499"/>
                                          </p:stCondLst>
                                        </p:cTn>
                                        <p:tgtEl>
                                          <p:spTgt spid="4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41684" y="0"/>
            <a:ext cx="10956758" cy="4780546"/>
          </a:xfrm>
          <a:prstGeom prst="rect">
            <a:avLst/>
          </a:prstGeom>
        </p:spPr>
      </p:pic>
      <p:sp>
        <p:nvSpPr>
          <p:cNvPr id="8" name="TextBox 7"/>
          <p:cNvSpPr txBox="1"/>
          <p:nvPr/>
        </p:nvSpPr>
        <p:spPr>
          <a:xfrm>
            <a:off x="0" y="4780546"/>
            <a:ext cx="12192000" cy="1754326"/>
          </a:xfrm>
          <a:prstGeom prst="rect">
            <a:avLst/>
          </a:prstGeom>
          <a:noFill/>
        </p:spPr>
        <p:txBody>
          <a:bodyPr wrap="square" rtlCol="0">
            <a:spAutoFit/>
          </a:bodyPr>
          <a:lstStyle/>
          <a:p>
            <a:r>
              <a:rPr lang="en-US" sz="3600" dirty="0"/>
              <a:t>Renewable or </a:t>
            </a:r>
            <a:r>
              <a:rPr lang="en-US" sz="3600" dirty="0">
                <a:solidFill>
                  <a:srgbClr val="FF0000"/>
                </a:solidFill>
              </a:rPr>
              <a:t>nonrenewable</a:t>
            </a:r>
          </a:p>
          <a:p>
            <a:r>
              <a:rPr lang="en-US" sz="3600" dirty="0"/>
              <a:t>Do you know the name of these? </a:t>
            </a:r>
            <a:r>
              <a:rPr lang="en-US" sz="3600" u="sng" dirty="0">
                <a:solidFill>
                  <a:srgbClr val="FF0000"/>
                </a:solidFill>
                <a:effectLst>
                  <a:outerShdw blurRad="38100" dist="38100" dir="2700000" algn="tl">
                    <a:srgbClr val="000000">
                      <a:alpha val="43137"/>
                    </a:srgbClr>
                  </a:outerShdw>
                </a:effectLst>
              </a:rPr>
              <a:t>Oil Derrick – (oil wellhead)</a:t>
            </a:r>
          </a:p>
          <a:p>
            <a:r>
              <a:rPr lang="en-US" sz="3600" dirty="0"/>
              <a:t>What industry are they associated with? </a:t>
            </a:r>
            <a:r>
              <a:rPr lang="en-US" sz="3600" u="sng" dirty="0">
                <a:solidFill>
                  <a:srgbClr val="FF0000"/>
                </a:solidFill>
                <a:effectLst>
                  <a:outerShdw blurRad="38100" dist="38100" dir="2700000" algn="tl">
                    <a:srgbClr val="000000">
                      <a:alpha val="43137"/>
                    </a:srgbClr>
                  </a:outerShdw>
                </a:effectLst>
              </a:rPr>
              <a:t>Petroleum</a:t>
            </a:r>
            <a:r>
              <a:rPr lang="en-US" sz="3600" u="sng" dirty="0">
                <a:solidFill>
                  <a:srgbClr val="FF0000"/>
                </a:solidFill>
              </a:rPr>
              <a:t> </a:t>
            </a:r>
          </a:p>
        </p:txBody>
      </p:sp>
      <p:sp>
        <p:nvSpPr>
          <p:cNvPr id="2" name="Date Placeholder 1"/>
          <p:cNvSpPr>
            <a:spLocks noGrp="1"/>
          </p:cNvSpPr>
          <p:nvPr>
            <p:ph type="dt" sz="half" idx="10"/>
          </p:nvPr>
        </p:nvSpPr>
        <p:spPr/>
        <p:txBody>
          <a:bodyPr/>
          <a:lstStyle/>
          <a:p>
            <a:r>
              <a:rPr lang="en-US"/>
              <a:t>2016 </a:t>
            </a:r>
          </a:p>
        </p:txBody>
      </p:sp>
      <p:sp>
        <p:nvSpPr>
          <p:cNvPr id="4" name="Oval 3">
            <a:extLst>
              <a:ext uri="{FF2B5EF4-FFF2-40B4-BE49-F238E27FC236}">
                <a16:creationId xmlns:a16="http://schemas.microsoft.com/office/drawing/2014/main" id="{38CB57F2-D73E-4B90-8DA5-C69C3028266C}"/>
              </a:ext>
            </a:extLst>
          </p:cNvPr>
          <p:cNvSpPr/>
          <p:nvPr/>
        </p:nvSpPr>
        <p:spPr>
          <a:xfrm>
            <a:off x="2662990" y="4780546"/>
            <a:ext cx="2951748" cy="7218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CDD77749-9DDB-42D1-9054-1248C349DDBB}"/>
              </a:ext>
            </a:extLst>
          </p:cNvPr>
          <p:cNvSpPr>
            <a:spLocks noGrp="1"/>
          </p:cNvSpPr>
          <p:nvPr>
            <p:ph type="sldNum" sz="quarter" idx="12"/>
          </p:nvPr>
        </p:nvSpPr>
        <p:spPr>
          <a:xfrm>
            <a:off x="11598441" y="6352309"/>
            <a:ext cx="462929" cy="365125"/>
          </a:xfrm>
        </p:spPr>
        <p:txBody>
          <a:bodyPr/>
          <a:lstStyle/>
          <a:p>
            <a:r>
              <a:rPr lang="en-US" sz="2400" dirty="0">
                <a:solidFill>
                  <a:schemeClr val="tx1"/>
                </a:solidFill>
              </a:rPr>
              <a:t>1</a:t>
            </a:r>
          </a:p>
        </p:txBody>
      </p:sp>
    </p:spTree>
    <p:extLst>
      <p:ext uri="{BB962C8B-B14F-4D97-AF65-F5344CB8AC3E}">
        <p14:creationId xmlns:p14="http://schemas.microsoft.com/office/powerpoint/2010/main" val="979242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ossil fu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2218" y="-356656"/>
            <a:ext cx="9698920" cy="57147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4934283"/>
            <a:ext cx="12192000" cy="1692771"/>
          </a:xfrm>
          <a:prstGeom prst="rect">
            <a:avLst/>
          </a:prstGeom>
          <a:noFill/>
        </p:spPr>
        <p:txBody>
          <a:bodyPr wrap="square" rtlCol="0">
            <a:spAutoFit/>
          </a:bodyPr>
          <a:lstStyle/>
          <a:p>
            <a:endParaRPr lang="en-US" sz="3600" dirty="0"/>
          </a:p>
          <a:p>
            <a:r>
              <a:rPr lang="en-US" sz="3600" dirty="0"/>
              <a:t>Renewable or </a:t>
            </a:r>
            <a:r>
              <a:rPr lang="en-US" sz="3600" dirty="0">
                <a:solidFill>
                  <a:srgbClr val="FF0000"/>
                </a:solidFill>
              </a:rPr>
              <a:t>nonrenewable</a:t>
            </a:r>
          </a:p>
          <a:p>
            <a:r>
              <a:rPr lang="en-US" sz="3200" dirty="0"/>
              <a:t>What is going on here? </a:t>
            </a:r>
            <a:r>
              <a:rPr lang="en-US" sz="3200" u="sng" dirty="0">
                <a:solidFill>
                  <a:srgbClr val="FF0000"/>
                </a:solidFill>
              </a:rPr>
              <a:t>Mining   </a:t>
            </a:r>
            <a:r>
              <a:rPr lang="en-US" sz="3200" dirty="0">
                <a:solidFill>
                  <a:srgbClr val="FF0000"/>
                </a:solidFill>
              </a:rPr>
              <a:t>   </a:t>
            </a:r>
            <a:r>
              <a:rPr lang="en-US" sz="3200" dirty="0"/>
              <a:t>What industry is this? </a:t>
            </a:r>
            <a:r>
              <a:rPr lang="en-US" sz="3200" u="sng" dirty="0">
                <a:solidFill>
                  <a:srgbClr val="FF0000"/>
                </a:solidFill>
              </a:rPr>
              <a:t>COAL__</a:t>
            </a:r>
          </a:p>
        </p:txBody>
      </p:sp>
      <p:sp>
        <p:nvSpPr>
          <p:cNvPr id="2" name="Date Placeholder 1"/>
          <p:cNvSpPr>
            <a:spLocks noGrp="1"/>
          </p:cNvSpPr>
          <p:nvPr>
            <p:ph type="dt" sz="half" idx="10"/>
          </p:nvPr>
        </p:nvSpPr>
        <p:spPr/>
        <p:txBody>
          <a:bodyPr/>
          <a:lstStyle/>
          <a:p>
            <a:r>
              <a:rPr lang="en-US"/>
              <a:t>2016 </a:t>
            </a:r>
          </a:p>
        </p:txBody>
      </p:sp>
      <p:sp>
        <p:nvSpPr>
          <p:cNvPr id="6" name="Oval 5">
            <a:extLst>
              <a:ext uri="{FF2B5EF4-FFF2-40B4-BE49-F238E27FC236}">
                <a16:creationId xmlns:a16="http://schemas.microsoft.com/office/drawing/2014/main" id="{BCFC704F-9BED-48D3-AD15-BA7284ADB1DD}"/>
              </a:ext>
            </a:extLst>
          </p:cNvPr>
          <p:cNvSpPr/>
          <p:nvPr/>
        </p:nvSpPr>
        <p:spPr>
          <a:xfrm>
            <a:off x="2614864" y="5496257"/>
            <a:ext cx="2951748" cy="61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98FC760D-419C-45E1-8E36-27E3C75FD650}"/>
              </a:ext>
            </a:extLst>
          </p:cNvPr>
          <p:cNvSpPr>
            <a:spLocks noGrp="1"/>
          </p:cNvSpPr>
          <p:nvPr>
            <p:ph type="sldNum" sz="quarter" idx="12"/>
          </p:nvPr>
        </p:nvSpPr>
        <p:spPr>
          <a:xfrm>
            <a:off x="11415104" y="324060"/>
            <a:ext cx="462929" cy="365125"/>
          </a:xfrm>
        </p:spPr>
        <p:txBody>
          <a:bodyPr/>
          <a:lstStyle/>
          <a:p>
            <a:r>
              <a:rPr lang="en-US" sz="2400" dirty="0">
                <a:solidFill>
                  <a:schemeClr val="tx1"/>
                </a:solidFill>
              </a:rPr>
              <a:t>2</a:t>
            </a:r>
          </a:p>
        </p:txBody>
      </p:sp>
    </p:spTree>
    <p:extLst>
      <p:ext uri="{BB962C8B-B14F-4D97-AF65-F5344CB8AC3E}">
        <p14:creationId xmlns:p14="http://schemas.microsoft.com/office/powerpoint/2010/main" val="4271819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Image result for CARIBOU PIP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47" y="0"/>
            <a:ext cx="10614106" cy="372995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CARIBOU PIPE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55"/>
            <a:ext cx="12192000" cy="37028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9931" y="3859153"/>
            <a:ext cx="12192000" cy="2862322"/>
          </a:xfrm>
          <a:prstGeom prst="rect">
            <a:avLst/>
          </a:prstGeom>
          <a:noFill/>
        </p:spPr>
        <p:txBody>
          <a:bodyPr wrap="square" rtlCol="0">
            <a:spAutoFit/>
          </a:bodyPr>
          <a:lstStyle/>
          <a:p>
            <a:r>
              <a:rPr lang="en-US" sz="4000" dirty="0"/>
              <a:t>Renewable or </a:t>
            </a:r>
            <a:r>
              <a:rPr lang="en-US" sz="4000" dirty="0">
                <a:solidFill>
                  <a:srgbClr val="FF0000"/>
                </a:solidFill>
              </a:rPr>
              <a:t>nonrenewable</a:t>
            </a:r>
          </a:p>
          <a:p>
            <a:r>
              <a:rPr lang="en-US" sz="3600" dirty="0"/>
              <a:t>Where is this? </a:t>
            </a:r>
            <a:r>
              <a:rPr lang="en-US" sz="3600" u="sng" dirty="0">
                <a:solidFill>
                  <a:srgbClr val="FF0000"/>
                </a:solidFill>
                <a:effectLst>
                  <a:outerShdw blurRad="38100" dist="38100" dir="2700000" algn="tl">
                    <a:srgbClr val="000000">
                      <a:alpha val="43137"/>
                    </a:srgbClr>
                  </a:outerShdw>
                </a:effectLst>
              </a:rPr>
              <a:t>Alaska  or  Canada   </a:t>
            </a:r>
          </a:p>
          <a:p>
            <a:r>
              <a:rPr lang="en-US" sz="3600" dirty="0"/>
              <a:t>What animal is in the foreground? </a:t>
            </a:r>
            <a:r>
              <a:rPr lang="en-US" sz="3600" u="sng" dirty="0">
                <a:solidFill>
                  <a:srgbClr val="FF0000"/>
                </a:solidFill>
                <a:effectLst>
                  <a:outerShdw blurRad="38100" dist="38100" dir="2700000" algn="tl">
                    <a:srgbClr val="000000">
                      <a:alpha val="43137"/>
                    </a:srgbClr>
                  </a:outerShdw>
                </a:effectLst>
              </a:rPr>
              <a:t>Caribou or </a:t>
            </a:r>
            <a:r>
              <a:rPr lang="en-US" sz="3600" i="1" u="sng" dirty="0">
                <a:solidFill>
                  <a:srgbClr val="FF0000"/>
                </a:solidFill>
                <a:effectLst>
                  <a:outerShdw blurRad="38100" dist="38100" dir="2700000" algn="tl">
                    <a:srgbClr val="000000">
                      <a:alpha val="43137"/>
                    </a:srgbClr>
                  </a:outerShdw>
                </a:effectLst>
              </a:rPr>
              <a:t>reindeer</a:t>
            </a:r>
            <a:r>
              <a:rPr lang="en-US" sz="3600" u="sng" dirty="0">
                <a:solidFill>
                  <a:srgbClr val="FF0000"/>
                </a:solidFill>
                <a:effectLst>
                  <a:outerShdw blurRad="38100" dist="38100" dir="2700000" algn="tl">
                    <a:srgbClr val="000000">
                      <a:alpha val="43137"/>
                    </a:srgbClr>
                  </a:outerShdw>
                </a:effectLst>
              </a:rPr>
              <a:t> </a:t>
            </a:r>
          </a:p>
          <a:p>
            <a:r>
              <a:rPr lang="en-US" sz="3600" dirty="0"/>
              <a:t>What is that in the background? </a:t>
            </a:r>
            <a:r>
              <a:rPr lang="en-US" sz="3600" u="sng" dirty="0">
                <a:solidFill>
                  <a:srgbClr val="FF0000"/>
                </a:solidFill>
                <a:effectLst>
                  <a:outerShdw blurRad="38100" dist="38100" dir="2700000" algn="tl">
                    <a:srgbClr val="000000">
                      <a:alpha val="43137"/>
                    </a:srgbClr>
                  </a:outerShdw>
                </a:effectLst>
              </a:rPr>
              <a:t>Oil or natural gas pipeline</a:t>
            </a:r>
          </a:p>
          <a:p>
            <a:endParaRPr lang="en-US" sz="3200" dirty="0"/>
          </a:p>
        </p:txBody>
      </p:sp>
      <p:sp>
        <p:nvSpPr>
          <p:cNvPr id="7" name="Oval 6">
            <a:extLst>
              <a:ext uri="{FF2B5EF4-FFF2-40B4-BE49-F238E27FC236}">
                <a16:creationId xmlns:a16="http://schemas.microsoft.com/office/drawing/2014/main" id="{1DCFD7F4-90B2-46F2-824C-64A8D034ACE4}"/>
              </a:ext>
            </a:extLst>
          </p:cNvPr>
          <p:cNvSpPr/>
          <p:nvPr/>
        </p:nvSpPr>
        <p:spPr>
          <a:xfrm>
            <a:off x="3384884" y="3872710"/>
            <a:ext cx="3336757" cy="7218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2">
            <a:extLst>
              <a:ext uri="{FF2B5EF4-FFF2-40B4-BE49-F238E27FC236}">
                <a16:creationId xmlns:a16="http://schemas.microsoft.com/office/drawing/2014/main" id="{332528F7-906C-4C0D-8D85-8C019F77AC13}"/>
              </a:ext>
            </a:extLst>
          </p:cNvPr>
          <p:cNvSpPr>
            <a:spLocks noGrp="1"/>
          </p:cNvSpPr>
          <p:nvPr>
            <p:ph type="sldNum" sz="quarter" idx="12"/>
          </p:nvPr>
        </p:nvSpPr>
        <p:spPr/>
        <p:txBody>
          <a:bodyPr/>
          <a:lstStyle/>
          <a:p>
            <a:r>
              <a:rPr lang="en-US" sz="2400" dirty="0">
                <a:solidFill>
                  <a:schemeClr val="tx1"/>
                </a:solidFill>
              </a:rPr>
              <a:t>3</a:t>
            </a:r>
          </a:p>
        </p:txBody>
      </p:sp>
    </p:spTree>
    <p:extLst>
      <p:ext uri="{BB962C8B-B14F-4D97-AF65-F5344CB8AC3E}">
        <p14:creationId xmlns:p14="http://schemas.microsoft.com/office/powerpoint/2010/main" val="161524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sz="6600" dirty="0"/>
              <a:t>For each slide do the following </a:t>
            </a:r>
          </a:p>
        </p:txBody>
      </p:sp>
      <p:sp>
        <p:nvSpPr>
          <p:cNvPr id="3" name="Content Placeholder 2"/>
          <p:cNvSpPr>
            <a:spLocks noGrp="1"/>
          </p:cNvSpPr>
          <p:nvPr>
            <p:ph idx="1"/>
          </p:nvPr>
        </p:nvSpPr>
        <p:spPr>
          <a:xfrm>
            <a:off x="0" y="1764632"/>
            <a:ext cx="12192000" cy="5093368"/>
          </a:xfrm>
        </p:spPr>
        <p:txBody>
          <a:bodyPr/>
          <a:lstStyle/>
          <a:p>
            <a:r>
              <a:rPr lang="en-US" sz="4800" dirty="0"/>
              <a:t>Write – renewable or nonrenewable below pic</a:t>
            </a:r>
          </a:p>
          <a:p>
            <a:r>
              <a:rPr lang="en-US" sz="4800" dirty="0"/>
              <a:t>Try and answer the question regarding picture</a:t>
            </a:r>
          </a:p>
          <a:p>
            <a:r>
              <a:rPr lang="en-US" sz="4800" dirty="0"/>
              <a:t>AT THE END WE WILL REVIEW  </a:t>
            </a:r>
          </a:p>
        </p:txBody>
      </p:sp>
      <p:sp>
        <p:nvSpPr>
          <p:cNvPr id="5" name="Slide Number Placeholder 4"/>
          <p:cNvSpPr>
            <a:spLocks noGrp="1"/>
          </p:cNvSpPr>
          <p:nvPr>
            <p:ph type="sldNum" sz="quarter" idx="12"/>
          </p:nvPr>
        </p:nvSpPr>
        <p:spPr/>
        <p:txBody>
          <a:bodyPr/>
          <a:lstStyle/>
          <a:p>
            <a:fld id="{67EFA01C-741B-4CC2-9A31-310F95269C93}" type="slidenum">
              <a:rPr lang="en-US" smtClean="0"/>
              <a:t>3</a:t>
            </a:fld>
            <a:endParaRPr lang="en-US"/>
          </a:p>
        </p:txBody>
      </p:sp>
    </p:spTree>
    <p:extLst>
      <p:ext uri="{BB962C8B-B14F-4D97-AF65-F5344CB8AC3E}">
        <p14:creationId xmlns:p14="http://schemas.microsoft.com/office/powerpoint/2010/main" val="730128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roposed keystone pipeline 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58064" y="54381"/>
            <a:ext cx="6769768" cy="68036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24589"/>
            <a:ext cx="5213684" cy="6617196"/>
          </a:xfrm>
          <a:prstGeom prst="rect">
            <a:avLst/>
          </a:prstGeom>
          <a:noFill/>
        </p:spPr>
        <p:txBody>
          <a:bodyPr wrap="square" rtlCol="0">
            <a:spAutoFit/>
          </a:bodyPr>
          <a:lstStyle/>
          <a:p>
            <a:r>
              <a:rPr lang="en-US" sz="3600" dirty="0"/>
              <a:t>Renewable or </a:t>
            </a:r>
            <a:r>
              <a:rPr lang="en-US" sz="3600" dirty="0">
                <a:solidFill>
                  <a:srgbClr val="FF0000"/>
                </a:solidFill>
              </a:rPr>
              <a:t>nonrenewable</a:t>
            </a:r>
          </a:p>
          <a:p>
            <a:r>
              <a:rPr lang="en-US" sz="3200" dirty="0"/>
              <a:t>What is this a map of? </a:t>
            </a:r>
          </a:p>
          <a:p>
            <a:r>
              <a:rPr lang="en-US" sz="3200" u="sng" dirty="0">
                <a:solidFill>
                  <a:srgbClr val="FF0000"/>
                </a:solidFill>
                <a:effectLst>
                  <a:outerShdw blurRad="38100" dist="38100" dir="2700000" algn="tl">
                    <a:srgbClr val="000000">
                      <a:alpha val="43137"/>
                    </a:srgbClr>
                  </a:outerShdw>
                </a:effectLst>
              </a:rPr>
              <a:t>Keystone Pipeline  </a:t>
            </a:r>
          </a:p>
          <a:p>
            <a:r>
              <a:rPr lang="en-US" sz="3200" dirty="0"/>
              <a:t>(don’t say U.S. &amp; Canada) </a:t>
            </a:r>
          </a:p>
          <a:p>
            <a:endParaRPr lang="en-US" sz="3200" dirty="0"/>
          </a:p>
          <a:p>
            <a:r>
              <a:rPr lang="en-US" sz="3200" dirty="0"/>
              <a:t>What do you know about this? </a:t>
            </a:r>
          </a:p>
          <a:p>
            <a:r>
              <a:rPr lang="en-US" sz="3200" u="sng" dirty="0">
                <a:solidFill>
                  <a:srgbClr val="FF0000"/>
                </a:solidFill>
              </a:rPr>
              <a:t>This is a proposed crude oil_ pipeline with far reaching__ economic and environmental implications. </a:t>
            </a:r>
          </a:p>
          <a:p>
            <a:endParaRPr lang="en-US" sz="3200" dirty="0"/>
          </a:p>
        </p:txBody>
      </p:sp>
      <p:sp>
        <p:nvSpPr>
          <p:cNvPr id="2" name="Date Placeholder 1"/>
          <p:cNvSpPr>
            <a:spLocks noGrp="1"/>
          </p:cNvSpPr>
          <p:nvPr>
            <p:ph type="dt" sz="half" idx="10"/>
          </p:nvPr>
        </p:nvSpPr>
        <p:spPr/>
        <p:txBody>
          <a:bodyPr/>
          <a:lstStyle/>
          <a:p>
            <a:r>
              <a:rPr lang="en-US"/>
              <a:t>2016 </a:t>
            </a:r>
          </a:p>
        </p:txBody>
      </p:sp>
      <p:sp>
        <p:nvSpPr>
          <p:cNvPr id="3" name="Slide Number Placeholder 2"/>
          <p:cNvSpPr>
            <a:spLocks noGrp="1"/>
          </p:cNvSpPr>
          <p:nvPr>
            <p:ph type="sldNum" sz="quarter" idx="12"/>
          </p:nvPr>
        </p:nvSpPr>
        <p:spPr/>
        <p:txBody>
          <a:bodyPr/>
          <a:lstStyle/>
          <a:p>
            <a:fld id="{67EFA01C-741B-4CC2-9A31-310F95269C93}" type="slidenum">
              <a:rPr lang="en-US" smtClean="0"/>
              <a:t>30</a:t>
            </a:fld>
            <a:endParaRPr lang="en-US"/>
          </a:p>
        </p:txBody>
      </p:sp>
      <p:sp>
        <p:nvSpPr>
          <p:cNvPr id="6" name="Slide Number Placeholder 2">
            <a:extLst>
              <a:ext uri="{FF2B5EF4-FFF2-40B4-BE49-F238E27FC236}">
                <a16:creationId xmlns:a16="http://schemas.microsoft.com/office/drawing/2014/main" id="{C3803505-8EA8-46B6-981B-1337E9862531}"/>
              </a:ext>
            </a:extLst>
          </p:cNvPr>
          <p:cNvSpPr txBox="1">
            <a:spLocks/>
          </p:cNvSpPr>
          <p:nvPr/>
        </p:nvSpPr>
        <p:spPr>
          <a:xfrm>
            <a:off x="11583927" y="149125"/>
            <a:ext cx="4629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4</a:t>
            </a:r>
            <a:endParaRPr lang="en-US" sz="2400" dirty="0">
              <a:solidFill>
                <a:schemeClr val="tx1"/>
              </a:solidFill>
            </a:endParaRPr>
          </a:p>
        </p:txBody>
      </p:sp>
      <p:sp>
        <p:nvSpPr>
          <p:cNvPr id="7" name="Oval 6">
            <a:extLst>
              <a:ext uri="{FF2B5EF4-FFF2-40B4-BE49-F238E27FC236}">
                <a16:creationId xmlns:a16="http://schemas.microsoft.com/office/drawing/2014/main" id="{9403F852-F957-47B3-B6AB-2F09BA02ADB1}"/>
              </a:ext>
            </a:extLst>
          </p:cNvPr>
          <p:cNvSpPr/>
          <p:nvPr/>
        </p:nvSpPr>
        <p:spPr>
          <a:xfrm>
            <a:off x="-144380" y="815400"/>
            <a:ext cx="2951748" cy="61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027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4" descr="Image result for tar sands before and after">
            <a:extLst>
              <a:ext uri="{FF2B5EF4-FFF2-40B4-BE49-F238E27FC236}">
                <a16:creationId xmlns:a16="http://schemas.microsoft.com/office/drawing/2014/main" id="{4FC75E89-375D-4121-B566-FC44B6009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00"/>
            <a:ext cx="8331200" cy="52919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30627" y="5295820"/>
            <a:ext cx="12061373" cy="1815882"/>
          </a:xfrm>
          <a:prstGeom prst="rect">
            <a:avLst/>
          </a:prstGeom>
          <a:noFill/>
        </p:spPr>
        <p:txBody>
          <a:bodyPr wrap="square" rtlCol="0">
            <a:spAutoFit/>
          </a:bodyPr>
          <a:lstStyle/>
          <a:p>
            <a:r>
              <a:rPr lang="en-US" sz="4000" dirty="0"/>
              <a:t>Renewable or </a:t>
            </a:r>
            <a:r>
              <a:rPr lang="en-US" sz="4000" dirty="0">
                <a:solidFill>
                  <a:srgbClr val="FF0000"/>
                </a:solidFill>
              </a:rPr>
              <a:t>nonrenewable				</a:t>
            </a:r>
            <a:r>
              <a:rPr lang="en-US" sz="4000" u="sng" dirty="0">
                <a:solidFill>
                  <a:srgbClr val="FF0000"/>
                </a:solidFill>
              </a:rPr>
              <a:t>fossil fuel</a:t>
            </a:r>
            <a:endParaRPr lang="en-US" sz="4000" dirty="0">
              <a:solidFill>
                <a:srgbClr val="FF0000"/>
              </a:solidFill>
            </a:endParaRPr>
          </a:p>
          <a:p>
            <a:r>
              <a:rPr lang="en-US" sz="3600" dirty="0"/>
              <a:t>Where is this? </a:t>
            </a:r>
            <a:r>
              <a:rPr lang="en-US" sz="3600" u="sng" dirty="0">
                <a:solidFill>
                  <a:srgbClr val="FF0000"/>
                </a:solidFill>
                <a:effectLst>
                  <a:outerShdw blurRad="38100" dist="38100" dir="2700000" algn="tl">
                    <a:srgbClr val="000000">
                      <a:alpha val="43137"/>
                    </a:srgbClr>
                  </a:outerShdw>
                </a:effectLst>
              </a:rPr>
              <a:t>Alberta Canada  </a:t>
            </a:r>
            <a:r>
              <a:rPr lang="en-US" sz="3600" dirty="0"/>
              <a:t>What are they mining? </a:t>
            </a:r>
            <a:r>
              <a:rPr lang="en-US" sz="3600" u="sng" dirty="0">
                <a:solidFill>
                  <a:srgbClr val="FF0000"/>
                </a:solidFill>
                <a:effectLst>
                  <a:outerShdw blurRad="38100" dist="38100" dir="2700000" algn="tl">
                    <a:srgbClr val="000000">
                      <a:alpha val="43137"/>
                    </a:srgbClr>
                  </a:outerShdw>
                </a:effectLst>
              </a:rPr>
              <a:t>Tar sands </a:t>
            </a:r>
            <a:r>
              <a:rPr lang="en-US" sz="3600" dirty="0"/>
              <a:t>										</a:t>
            </a:r>
            <a:endParaRPr lang="en-US" sz="3200" dirty="0"/>
          </a:p>
        </p:txBody>
      </p:sp>
      <p:pic>
        <p:nvPicPr>
          <p:cNvPr id="5" name="Picture 4">
            <a:extLst>
              <a:ext uri="{FF2B5EF4-FFF2-40B4-BE49-F238E27FC236}">
                <a16:creationId xmlns:a16="http://schemas.microsoft.com/office/drawing/2014/main" id="{BCD72D4F-DF38-4EF2-852B-3D4507D6047B}"/>
              </a:ext>
            </a:extLst>
          </p:cNvPr>
          <p:cNvPicPr>
            <a:picLocks noChangeAspect="1"/>
          </p:cNvPicPr>
          <p:nvPr/>
        </p:nvPicPr>
        <p:blipFill>
          <a:blip r:embed="rId4"/>
          <a:stretch>
            <a:fillRect/>
          </a:stretch>
        </p:blipFill>
        <p:spPr>
          <a:xfrm>
            <a:off x="8292316" y="65312"/>
            <a:ext cx="2545644" cy="1943946"/>
          </a:xfrm>
          <a:prstGeom prst="rect">
            <a:avLst/>
          </a:prstGeom>
        </p:spPr>
      </p:pic>
      <p:sp>
        <p:nvSpPr>
          <p:cNvPr id="10" name="Slide Number Placeholder 2">
            <a:extLst>
              <a:ext uri="{FF2B5EF4-FFF2-40B4-BE49-F238E27FC236}">
                <a16:creationId xmlns:a16="http://schemas.microsoft.com/office/drawing/2014/main" id="{74BFFCEB-313B-4308-AA2D-2867C89009B0}"/>
              </a:ext>
            </a:extLst>
          </p:cNvPr>
          <p:cNvSpPr>
            <a:spLocks noGrp="1"/>
          </p:cNvSpPr>
          <p:nvPr>
            <p:ph type="sldNum" sz="quarter" idx="12"/>
          </p:nvPr>
        </p:nvSpPr>
        <p:spPr>
          <a:xfrm>
            <a:off x="11592704" y="65312"/>
            <a:ext cx="462929" cy="365125"/>
          </a:xfrm>
        </p:spPr>
        <p:txBody>
          <a:bodyPr/>
          <a:lstStyle/>
          <a:p>
            <a:r>
              <a:rPr lang="en-US" sz="2400" dirty="0">
                <a:solidFill>
                  <a:schemeClr val="tx1"/>
                </a:solidFill>
              </a:rPr>
              <a:t>5</a:t>
            </a:r>
          </a:p>
        </p:txBody>
      </p:sp>
      <p:pic>
        <p:nvPicPr>
          <p:cNvPr id="22" name="Picture 4" descr="Image result for tar sands">
            <a:extLst>
              <a:ext uri="{FF2B5EF4-FFF2-40B4-BE49-F238E27FC236}">
                <a16:creationId xmlns:a16="http://schemas.microsoft.com/office/drawing/2014/main" id="{47264A29-2FA6-47ED-AA7F-7B65430F7D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6" y="8006"/>
            <a:ext cx="8295791" cy="4978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tar sands">
            <a:extLst>
              <a:ext uri="{FF2B5EF4-FFF2-40B4-BE49-F238E27FC236}">
                <a16:creationId xmlns:a16="http://schemas.microsoft.com/office/drawing/2014/main" id="{93A05994-11C6-4505-92DD-DD94C1053F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006"/>
            <a:ext cx="8331200" cy="51258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mage result for tar sands">
            <a:extLst>
              <a:ext uri="{FF2B5EF4-FFF2-40B4-BE49-F238E27FC236}">
                <a16:creationId xmlns:a16="http://schemas.microsoft.com/office/drawing/2014/main" id="{12794105-6898-4DE4-AC76-38D83B0094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5312"/>
            <a:ext cx="8331200" cy="4165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age result for tar sands before and after">
            <a:extLst>
              <a:ext uri="{FF2B5EF4-FFF2-40B4-BE49-F238E27FC236}">
                <a16:creationId xmlns:a16="http://schemas.microsoft.com/office/drawing/2014/main" id="{0E200777-FA85-4767-9D3A-2487C5F4AA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8006"/>
            <a:ext cx="8292315" cy="528781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7E231E4D-0A7B-429D-B9EF-4139F17AC6DC}"/>
              </a:ext>
            </a:extLst>
          </p:cNvPr>
          <p:cNvSpPr/>
          <p:nvPr/>
        </p:nvSpPr>
        <p:spPr>
          <a:xfrm>
            <a:off x="3034249" y="5365637"/>
            <a:ext cx="2951748" cy="61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87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3"/>
                                        </p:tgtEl>
                                      </p:cBhvr>
                                    </p:animEffect>
                                    <p:anim calcmode="lin" valueType="num">
                                      <p:cBhvr>
                                        <p:cTn id="7"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3"/>
                                        </p:tgtEl>
                                        <p:attrNameLst>
                                          <p:attrName>ppt_h</p:attrName>
                                        </p:attrNameLst>
                                      </p:cBhvr>
                                      <p:tavLst>
                                        <p:tav tm="0">
                                          <p:val>
                                            <p:strVal val="ppt_h"/>
                                          </p:val>
                                        </p:tav>
                                        <p:tav tm="100000">
                                          <p:val>
                                            <p:strVal val="ppt_h"/>
                                          </p:val>
                                        </p:tav>
                                      </p:tavLst>
                                    </p:anim>
                                    <p:set>
                                      <p:cBhvr>
                                        <p:cTn id="9" dur="1" fill="hold">
                                          <p:stCondLst>
                                            <p:cond delay="19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21"/>
                                        </p:tgtEl>
                                        <p:attrNameLst>
                                          <p:attrName>ppt_x</p:attrName>
                                        </p:attrNameLst>
                                      </p:cBhvr>
                                      <p:tavLst>
                                        <p:tav tm="0">
                                          <p:val>
                                            <p:strVal val="ppt_x"/>
                                          </p:val>
                                        </p:tav>
                                        <p:tav tm="100000">
                                          <p:val>
                                            <p:strVal val="ppt_x"/>
                                          </p:val>
                                        </p:tav>
                                      </p:tavLst>
                                    </p:anim>
                                    <p:anim calcmode="lin" valueType="num">
                                      <p:cBhvr additive="base">
                                        <p:cTn id="18" dur="500"/>
                                        <p:tgtEl>
                                          <p:spTgt spid="21"/>
                                        </p:tgtEl>
                                        <p:attrNameLst>
                                          <p:attrName>ppt_y</p:attrName>
                                        </p:attrNameLst>
                                      </p:cBhvr>
                                      <p:tavLst>
                                        <p:tav tm="0">
                                          <p:val>
                                            <p:strVal val="ppt_y"/>
                                          </p:val>
                                        </p:tav>
                                        <p:tav tm="100000">
                                          <p:val>
                                            <p:strVal val="1+ppt_h/2"/>
                                          </p:val>
                                        </p:tav>
                                      </p:tavLst>
                                    </p:anim>
                                    <p:set>
                                      <p:cBhvr>
                                        <p:cTn id="19" dur="1" fill="hold">
                                          <p:stCondLst>
                                            <p:cond delay="499"/>
                                          </p:stCondLst>
                                        </p:cTn>
                                        <p:tgtEl>
                                          <p:spTgt spid="2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5" presetClass="exit" presetSubtype="0" fill="hold" nodeType="clickEffect">
                                  <p:stCondLst>
                                    <p:cond delay="0"/>
                                  </p:stCondLst>
                                  <p:childTnLst>
                                    <p:animEffect transition="out" filter="fade">
                                      <p:cBhvr>
                                        <p:cTn id="23" dur="2000"/>
                                        <p:tgtEl>
                                          <p:spTgt spid="22"/>
                                        </p:tgtEl>
                                      </p:cBhvr>
                                    </p:animEffect>
                                    <p:anim calcmode="lin" valueType="num">
                                      <p:cBhvr>
                                        <p:cTn id="24" dur="200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5" dur="2000"/>
                                        <p:tgtEl>
                                          <p:spTgt spid="22"/>
                                        </p:tgtEl>
                                        <p:attrNameLst>
                                          <p:attrName>ppt_h</p:attrName>
                                        </p:attrNameLst>
                                      </p:cBhvr>
                                      <p:tavLst>
                                        <p:tav tm="0">
                                          <p:val>
                                            <p:strVal val="ppt_h"/>
                                          </p:val>
                                        </p:tav>
                                        <p:tav tm="100000">
                                          <p:val>
                                            <p:strVal val="ppt_h"/>
                                          </p:val>
                                        </p:tav>
                                      </p:tavLst>
                                    </p:anim>
                                    <p:set>
                                      <p:cBhvr>
                                        <p:cTn id="26" dur="1" fill="hold">
                                          <p:stCondLst>
                                            <p:cond delay="19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6255"/>
          <a:stretch/>
        </p:blipFill>
        <p:spPr>
          <a:xfrm>
            <a:off x="0" y="332508"/>
            <a:ext cx="7391450" cy="4983801"/>
          </a:xfrm>
          <a:prstGeom prst="rect">
            <a:avLst/>
          </a:prstGeom>
        </p:spPr>
      </p:pic>
      <p:sp>
        <p:nvSpPr>
          <p:cNvPr id="5" name="Content Placeholder 4"/>
          <p:cNvSpPr txBox="1">
            <a:spLocks noGrp="1"/>
          </p:cNvSpPr>
          <p:nvPr>
            <p:ph idx="1"/>
          </p:nvPr>
        </p:nvSpPr>
        <p:spPr>
          <a:xfrm>
            <a:off x="0" y="5316538"/>
            <a:ext cx="12192000" cy="2360646"/>
          </a:xfrm>
          <a:prstGeom prst="rect">
            <a:avLst/>
          </a:prstGeom>
          <a:noFill/>
        </p:spPr>
        <p:txBody>
          <a:bodyPr wrap="square" rtlCol="0">
            <a:spAutoFit/>
          </a:bodyPr>
          <a:lstStyle/>
          <a:p>
            <a:pPr marL="0" indent="0">
              <a:buNone/>
            </a:pPr>
            <a:r>
              <a:rPr lang="en-US" sz="3600" dirty="0"/>
              <a:t>Renewable or </a:t>
            </a:r>
            <a:r>
              <a:rPr lang="en-US" sz="3600" dirty="0">
                <a:solidFill>
                  <a:srgbClr val="FF0000"/>
                </a:solidFill>
                <a:effectLst>
                  <a:outerShdw blurRad="38100" dist="38100" dir="2700000" algn="tl">
                    <a:srgbClr val="000000">
                      <a:alpha val="43137"/>
                    </a:srgbClr>
                  </a:outerShdw>
                </a:effectLst>
              </a:rPr>
              <a:t>nonrenewable</a:t>
            </a:r>
          </a:p>
          <a:p>
            <a:pPr marL="0" indent="0">
              <a:buNone/>
            </a:pPr>
            <a:r>
              <a:rPr lang="en-US" sz="3200" dirty="0"/>
              <a:t>What is this process called? </a:t>
            </a:r>
            <a:r>
              <a:rPr lang="en-US" sz="3600" dirty="0">
                <a:effectLst>
                  <a:outerShdw blurRad="38100" dist="38100" dir="2700000" algn="tl">
                    <a:srgbClr val="000000">
                      <a:alpha val="43137"/>
                    </a:srgbClr>
                  </a:outerShdw>
                </a:effectLst>
              </a:rPr>
              <a:t> </a:t>
            </a:r>
            <a:r>
              <a:rPr lang="en-US" sz="3600" u="sng" dirty="0">
                <a:solidFill>
                  <a:srgbClr val="FF0000"/>
                </a:solidFill>
                <a:effectLst>
                  <a:outerShdw blurRad="38100" dist="38100" dir="2700000" algn="tl">
                    <a:srgbClr val="000000">
                      <a:alpha val="43137"/>
                    </a:srgbClr>
                  </a:outerShdw>
                </a:effectLst>
              </a:rPr>
              <a:t>Fracking </a:t>
            </a:r>
            <a:endParaRPr lang="en-US" sz="3200" u="sng" dirty="0">
              <a:solidFill>
                <a:srgbClr val="FF0000"/>
              </a:solidFill>
              <a:effectLst>
                <a:outerShdw blurRad="38100" dist="38100" dir="2700000" algn="tl">
                  <a:srgbClr val="000000">
                    <a:alpha val="43137"/>
                  </a:srgbClr>
                </a:outerShdw>
              </a:effectLst>
            </a:endParaRPr>
          </a:p>
          <a:p>
            <a:endParaRPr lang="en-US" sz="3200" dirty="0"/>
          </a:p>
          <a:p>
            <a:endParaRPr lang="en-US" sz="3200" dirty="0"/>
          </a:p>
        </p:txBody>
      </p:sp>
      <p:sp>
        <p:nvSpPr>
          <p:cNvPr id="6" name="Slide Number Placeholder 2">
            <a:extLst>
              <a:ext uri="{FF2B5EF4-FFF2-40B4-BE49-F238E27FC236}">
                <a16:creationId xmlns:a16="http://schemas.microsoft.com/office/drawing/2014/main" id="{51D1957A-1FCA-40A8-951F-AB12995CDA5B}"/>
              </a:ext>
            </a:extLst>
          </p:cNvPr>
          <p:cNvSpPr>
            <a:spLocks noGrp="1"/>
          </p:cNvSpPr>
          <p:nvPr>
            <p:ph type="sldNum" sz="quarter" idx="12"/>
          </p:nvPr>
        </p:nvSpPr>
        <p:spPr>
          <a:xfrm>
            <a:off x="11583927" y="149125"/>
            <a:ext cx="462929" cy="365125"/>
          </a:xfrm>
        </p:spPr>
        <p:txBody>
          <a:bodyPr/>
          <a:lstStyle/>
          <a:p>
            <a:r>
              <a:rPr lang="en-US" sz="2400" dirty="0">
                <a:solidFill>
                  <a:schemeClr val="tx1"/>
                </a:solidFill>
              </a:rPr>
              <a:t>6</a:t>
            </a:r>
          </a:p>
        </p:txBody>
      </p:sp>
      <p:sp>
        <p:nvSpPr>
          <p:cNvPr id="7" name="Oval 6">
            <a:extLst>
              <a:ext uri="{FF2B5EF4-FFF2-40B4-BE49-F238E27FC236}">
                <a16:creationId xmlns:a16="http://schemas.microsoft.com/office/drawing/2014/main" id="{6D66FF3C-375F-47F6-9C00-CD2581E53460}"/>
              </a:ext>
            </a:extLst>
          </p:cNvPr>
          <p:cNvSpPr/>
          <p:nvPr/>
        </p:nvSpPr>
        <p:spPr>
          <a:xfrm>
            <a:off x="2577048" y="5316310"/>
            <a:ext cx="2951748" cy="61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974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780314" cy="5329918"/>
          </a:xfrm>
        </p:spPr>
        <p:txBody>
          <a:bodyPr>
            <a:normAutofit fontScale="40000" lnSpcReduction="20000"/>
          </a:bodyPr>
          <a:lstStyle/>
          <a:p>
            <a:pPr marL="0" indent="0">
              <a:buNone/>
            </a:pPr>
            <a:r>
              <a:rPr lang="en-US" sz="9300" dirty="0"/>
              <a:t>Renewable or</a:t>
            </a:r>
          </a:p>
          <a:p>
            <a:pPr marL="0" indent="0">
              <a:buNone/>
            </a:pPr>
            <a:r>
              <a:rPr lang="en-US" sz="9300" dirty="0"/>
              <a:t> </a:t>
            </a:r>
            <a:r>
              <a:rPr lang="en-US" sz="9300" dirty="0">
                <a:solidFill>
                  <a:srgbClr val="FF0000"/>
                </a:solidFill>
                <a:effectLst>
                  <a:outerShdw blurRad="38100" dist="38100" dir="2700000" algn="tl">
                    <a:srgbClr val="000000">
                      <a:alpha val="43137"/>
                    </a:srgbClr>
                  </a:outerShdw>
                </a:effectLst>
              </a:rPr>
              <a:t>nonrenewable</a:t>
            </a:r>
          </a:p>
          <a:p>
            <a:pPr marL="0" indent="0">
              <a:buNone/>
            </a:pPr>
            <a:endParaRPr lang="en-US" sz="9300" dirty="0"/>
          </a:p>
          <a:p>
            <a:pPr marL="0" indent="0">
              <a:buNone/>
            </a:pPr>
            <a:r>
              <a:rPr lang="en-US" sz="7600" dirty="0"/>
              <a:t>What type of power plant is this utilized in?  </a:t>
            </a:r>
          </a:p>
          <a:p>
            <a:pPr marL="0" indent="0">
              <a:buNone/>
            </a:pPr>
            <a:r>
              <a:rPr lang="en-US" sz="7600" u="sng" dirty="0">
                <a:solidFill>
                  <a:srgbClr val="FF0000"/>
                </a:solidFill>
                <a:effectLst>
                  <a:outerShdw blurRad="38100" dist="38100" dir="2700000" algn="tl">
                    <a:srgbClr val="000000">
                      <a:alpha val="43137"/>
                    </a:srgbClr>
                  </a:outerShdw>
                </a:effectLst>
              </a:rPr>
              <a:t>Nuclear </a:t>
            </a:r>
          </a:p>
          <a:p>
            <a:pPr marL="0" indent="0">
              <a:buNone/>
            </a:pPr>
            <a:endParaRPr lang="en-US" sz="7600" dirty="0"/>
          </a:p>
          <a:p>
            <a:pPr marL="0" indent="0">
              <a:buNone/>
            </a:pPr>
            <a:r>
              <a:rPr lang="en-US" sz="7600" dirty="0"/>
              <a:t>Does it go by any other names</a:t>
            </a:r>
          </a:p>
          <a:p>
            <a:pPr marL="0" indent="0">
              <a:buNone/>
            </a:pPr>
            <a:r>
              <a:rPr lang="en-US" sz="7600" u="sng" dirty="0">
                <a:solidFill>
                  <a:srgbClr val="FF0000"/>
                </a:solidFill>
                <a:effectLst>
                  <a:outerShdw blurRad="38100" dist="38100" dir="2700000" algn="tl">
                    <a:srgbClr val="000000">
                      <a:alpha val="43137"/>
                    </a:srgbClr>
                  </a:outerShdw>
                </a:effectLst>
              </a:rPr>
              <a:t>Nuclear reactor </a:t>
            </a:r>
            <a:r>
              <a:rPr lang="en-US" sz="7600" u="sng" dirty="0" smtClean="0">
                <a:solidFill>
                  <a:srgbClr val="FF0000"/>
                </a:solidFill>
                <a:effectLst>
                  <a:outerShdw blurRad="38100" dist="38100" dir="2700000" algn="tl">
                    <a:srgbClr val="000000">
                      <a:alpha val="43137"/>
                    </a:srgbClr>
                  </a:outerShdw>
                </a:effectLst>
              </a:rPr>
              <a:t>/ Atomic Energy </a:t>
            </a:r>
            <a:endParaRPr lang="en-US" u="sng" dirty="0">
              <a:solidFill>
                <a:srgbClr val="FF0000"/>
              </a:solidFill>
              <a:effectLst>
                <a:outerShdw blurRad="38100" dist="38100" dir="2700000" algn="tl">
                  <a:srgbClr val="000000">
                    <a:alpha val="43137"/>
                  </a:srgbClr>
                </a:outerShdw>
              </a:effectLst>
            </a:endParaRPr>
          </a:p>
          <a:p>
            <a:endParaRPr lang="en-US" dirty="0"/>
          </a:p>
        </p:txBody>
      </p:sp>
      <p:pic>
        <p:nvPicPr>
          <p:cNvPr id="7174" name="Picture 6" descr="Image result for reactor c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910" y="232229"/>
            <a:ext cx="6520090" cy="65200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7EFA01C-741B-4CC2-9A31-310F95269C93}" type="slidenum">
              <a:rPr lang="en-US" smtClean="0"/>
              <a:t>33</a:t>
            </a:fld>
            <a:endParaRPr lang="en-US"/>
          </a:p>
        </p:txBody>
      </p:sp>
      <p:sp>
        <p:nvSpPr>
          <p:cNvPr id="7" name="Slide Number Placeholder 2">
            <a:extLst>
              <a:ext uri="{FF2B5EF4-FFF2-40B4-BE49-F238E27FC236}">
                <a16:creationId xmlns:a16="http://schemas.microsoft.com/office/drawing/2014/main" id="{3155D84B-E760-4246-8A77-8D881D7261B4}"/>
              </a:ext>
            </a:extLst>
          </p:cNvPr>
          <p:cNvSpPr txBox="1">
            <a:spLocks/>
          </p:cNvSpPr>
          <p:nvPr/>
        </p:nvSpPr>
        <p:spPr>
          <a:xfrm>
            <a:off x="11583927" y="149125"/>
            <a:ext cx="4629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7</a:t>
            </a:r>
          </a:p>
        </p:txBody>
      </p:sp>
      <p:sp>
        <p:nvSpPr>
          <p:cNvPr id="8" name="Oval 7">
            <a:extLst>
              <a:ext uri="{FF2B5EF4-FFF2-40B4-BE49-F238E27FC236}">
                <a16:creationId xmlns:a16="http://schemas.microsoft.com/office/drawing/2014/main" id="{4831DE09-161F-458C-9503-8EC5D12E662A}"/>
              </a:ext>
            </a:extLst>
          </p:cNvPr>
          <p:cNvSpPr/>
          <p:nvPr/>
        </p:nvSpPr>
        <p:spPr>
          <a:xfrm>
            <a:off x="195942" y="345194"/>
            <a:ext cx="3526971" cy="8978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5073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Image result for Yucca Mt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725" y="101600"/>
            <a:ext cx="6562275" cy="67564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0" y="101600"/>
            <a:ext cx="5401125" cy="63165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a:t>Renewable or </a:t>
            </a:r>
            <a:r>
              <a:rPr lang="en-US" sz="4400" dirty="0">
                <a:solidFill>
                  <a:srgbClr val="FF0000"/>
                </a:solidFill>
                <a:effectLst>
                  <a:outerShdw blurRad="38100" dist="38100" dir="2700000" algn="tl">
                    <a:srgbClr val="000000">
                      <a:alpha val="43137"/>
                    </a:srgbClr>
                  </a:outerShdw>
                </a:effectLst>
              </a:rPr>
              <a:t>nonrenewable</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a:t>What is Yucca Mountain used for?  </a:t>
            </a:r>
          </a:p>
          <a:p>
            <a:pPr marL="0" indent="0">
              <a:buFont typeface="Arial" panose="020B0604020202020204" pitchFamily="34" charset="0"/>
              <a:buNone/>
            </a:pPr>
            <a:r>
              <a:rPr lang="en-US" sz="4000" u="sng" dirty="0">
                <a:solidFill>
                  <a:srgbClr val="FF0000"/>
                </a:solidFill>
              </a:rPr>
              <a:t>Storing spent fuel rods</a:t>
            </a:r>
          </a:p>
          <a:p>
            <a:pPr marL="0" indent="0">
              <a:buFont typeface="Arial" panose="020B0604020202020204" pitchFamily="34" charset="0"/>
              <a:buNone/>
            </a:pPr>
            <a:endParaRPr lang="en-US" sz="4000" u="sng" dirty="0">
              <a:solidFill>
                <a:srgbClr val="FF0000"/>
              </a:solidFill>
              <a:effectLst>
                <a:outerShdw blurRad="38100" dist="38100" dir="2700000" algn="tl">
                  <a:srgbClr val="000000">
                    <a:alpha val="43137"/>
                  </a:srgbClr>
                </a:outerShdw>
              </a:effectLst>
            </a:endParaRPr>
          </a:p>
          <a:p>
            <a:pPr marL="0" indent="0">
              <a:buNone/>
            </a:pPr>
            <a:r>
              <a:rPr lang="en-US" sz="3500" dirty="0"/>
              <a:t>What is it that the federal government is proposing storing here? </a:t>
            </a:r>
          </a:p>
          <a:p>
            <a:pPr marL="0" indent="0">
              <a:buNone/>
            </a:pPr>
            <a:r>
              <a:rPr lang="en-US" sz="3600" u="sng" dirty="0">
                <a:solidFill>
                  <a:srgbClr val="FF0000"/>
                </a:solidFill>
                <a:effectLst>
                  <a:outerShdw blurRad="38100" dist="38100" dir="2700000" algn="tl">
                    <a:srgbClr val="000000">
                      <a:alpha val="43137"/>
                    </a:srgbClr>
                  </a:outerShdw>
                </a:effectLst>
              </a:rPr>
              <a:t>(nuclear waste)</a:t>
            </a:r>
          </a:p>
          <a:p>
            <a:pPr marL="0" indent="0">
              <a:buFont typeface="Arial" panose="020B0604020202020204" pitchFamily="34" charset="0"/>
              <a:buNone/>
            </a:pPr>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67EFA01C-741B-4CC2-9A31-310F95269C93}" type="slidenum">
              <a:rPr lang="en-US" smtClean="0"/>
              <a:t>34</a:t>
            </a:fld>
            <a:endParaRPr lang="en-US"/>
          </a:p>
        </p:txBody>
      </p:sp>
      <p:sp>
        <p:nvSpPr>
          <p:cNvPr id="6" name="Slide Number Placeholder 2">
            <a:extLst>
              <a:ext uri="{FF2B5EF4-FFF2-40B4-BE49-F238E27FC236}">
                <a16:creationId xmlns:a16="http://schemas.microsoft.com/office/drawing/2014/main" id="{BCCF036D-4A8F-461D-AC5B-DCF6156D6C09}"/>
              </a:ext>
            </a:extLst>
          </p:cNvPr>
          <p:cNvSpPr txBox="1">
            <a:spLocks/>
          </p:cNvSpPr>
          <p:nvPr/>
        </p:nvSpPr>
        <p:spPr>
          <a:xfrm>
            <a:off x="-129102" y="6418162"/>
            <a:ext cx="4629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8</a:t>
            </a:r>
          </a:p>
        </p:txBody>
      </p:sp>
      <p:sp>
        <p:nvSpPr>
          <p:cNvPr id="7" name="Oval 6">
            <a:extLst>
              <a:ext uri="{FF2B5EF4-FFF2-40B4-BE49-F238E27FC236}">
                <a16:creationId xmlns:a16="http://schemas.microsoft.com/office/drawing/2014/main" id="{F88609FF-78AA-4B39-8E86-7D28988C22D6}"/>
              </a:ext>
            </a:extLst>
          </p:cNvPr>
          <p:cNvSpPr/>
          <p:nvPr/>
        </p:nvSpPr>
        <p:spPr>
          <a:xfrm>
            <a:off x="0" y="522516"/>
            <a:ext cx="3845523" cy="8433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334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Image result for indian 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 y="0"/>
            <a:ext cx="12193289" cy="4931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4837" y="4931764"/>
            <a:ext cx="12052092" cy="1754326"/>
          </a:xfrm>
          <a:prstGeom prst="rect">
            <a:avLst/>
          </a:prstGeom>
        </p:spPr>
        <p:txBody>
          <a:bodyPr wrap="square">
            <a:spAutoFit/>
          </a:bodyPr>
          <a:lstStyle/>
          <a:p>
            <a:r>
              <a:rPr lang="en-US" sz="3600" dirty="0">
                <a:effectLst>
                  <a:outerShdw blurRad="38100" dist="38100" dir="2700000" algn="tl">
                    <a:srgbClr val="000000">
                      <a:alpha val="43137"/>
                    </a:srgbClr>
                  </a:outerShdw>
                </a:effectLst>
              </a:rPr>
              <a:t>Renewable or </a:t>
            </a:r>
            <a:r>
              <a:rPr lang="en-US" sz="3600" dirty="0">
                <a:solidFill>
                  <a:srgbClr val="FF0000"/>
                </a:solidFill>
                <a:effectLst>
                  <a:outerShdw blurRad="38100" dist="38100" dir="2700000" algn="tl">
                    <a:srgbClr val="000000">
                      <a:alpha val="43137"/>
                    </a:srgbClr>
                  </a:outerShdw>
                </a:effectLst>
              </a:rPr>
              <a:t>nonrenewable</a:t>
            </a:r>
          </a:p>
          <a:p>
            <a:r>
              <a:rPr lang="en-US" sz="3600" dirty="0"/>
              <a:t>What is this? </a:t>
            </a:r>
            <a:r>
              <a:rPr lang="en-US" sz="3600" b="1" u="sng" dirty="0">
                <a:solidFill>
                  <a:srgbClr val="FF0000"/>
                </a:solidFill>
                <a:effectLst>
                  <a:outerShdw blurRad="38100" dist="38100" dir="2700000" algn="tl">
                    <a:srgbClr val="000000">
                      <a:alpha val="43137"/>
                    </a:srgbClr>
                  </a:outerShdw>
                </a:effectLst>
              </a:rPr>
              <a:t>(Indian Point)</a:t>
            </a:r>
            <a:r>
              <a:rPr lang="en-US" sz="3600" b="1" dirty="0">
                <a:solidFill>
                  <a:srgbClr val="FF0000"/>
                </a:solidFill>
                <a:effectLst>
                  <a:outerShdw blurRad="38100" dist="38100" dir="2700000" algn="tl">
                    <a:srgbClr val="000000">
                      <a:alpha val="43137"/>
                    </a:srgbClr>
                  </a:outerShdw>
                </a:effectLst>
              </a:rPr>
              <a:t>   </a:t>
            </a:r>
            <a:r>
              <a:rPr lang="en-US" sz="3600" dirty="0"/>
              <a:t>Where is it? </a:t>
            </a:r>
            <a:r>
              <a:rPr lang="en-US" sz="3600" b="1" u="sng" dirty="0">
                <a:solidFill>
                  <a:srgbClr val="FF0000"/>
                </a:solidFill>
                <a:effectLst>
                  <a:outerShdw blurRad="38100" dist="38100" dir="2700000" algn="tl">
                    <a:srgbClr val="000000">
                      <a:alpha val="43137"/>
                    </a:srgbClr>
                  </a:outerShdw>
                </a:effectLst>
              </a:rPr>
              <a:t>Hudson Valley </a:t>
            </a:r>
          </a:p>
          <a:p>
            <a:r>
              <a:rPr lang="en-US" sz="3600" b="1" dirty="0">
                <a:solidFill>
                  <a:srgbClr val="FF0000"/>
                </a:solidFill>
                <a:effectLst>
                  <a:outerShdw blurRad="38100" dist="38100" dir="2700000" algn="tl">
                    <a:srgbClr val="000000">
                      <a:alpha val="43137"/>
                    </a:srgbClr>
                  </a:outerShdw>
                </a:effectLst>
              </a:rPr>
              <a:t>	</a:t>
            </a:r>
            <a:r>
              <a:rPr lang="en-US" sz="3600" b="1" dirty="0" smtClean="0">
                <a:solidFill>
                  <a:srgbClr val="FF0000"/>
                </a:solidFill>
                <a:effectLst>
                  <a:outerShdw blurRad="38100" dist="38100" dir="2700000" algn="tl">
                    <a:srgbClr val="000000">
                      <a:alpha val="43137"/>
                    </a:srgbClr>
                  </a:outerShdw>
                </a:effectLst>
              </a:rPr>
              <a:t>Nuclear Power Plant </a:t>
            </a:r>
            <a:r>
              <a:rPr lang="en-US" sz="3600" b="1" dirty="0">
                <a:solidFill>
                  <a:srgbClr val="FF0000"/>
                </a:solidFill>
                <a:effectLst>
                  <a:outerShdw blurRad="38100" dist="38100" dir="2700000" algn="tl">
                    <a:srgbClr val="000000">
                      <a:alpha val="43137"/>
                    </a:srgbClr>
                  </a:outerShdw>
                </a:effectLst>
              </a:rPr>
              <a:t>						</a:t>
            </a:r>
            <a:endParaRPr lang="en-US" sz="3600" b="1" u="sng" dirty="0">
              <a:solidFill>
                <a:srgbClr val="FF0000"/>
              </a:solidFill>
              <a:effectLst>
                <a:outerShdw blurRad="38100" dist="38100" dir="2700000" algn="tl">
                  <a:srgbClr val="000000">
                    <a:alpha val="43137"/>
                  </a:srgbClr>
                </a:outerShdw>
              </a:effectLst>
            </a:endParaRPr>
          </a:p>
        </p:txBody>
      </p:sp>
      <p:sp>
        <p:nvSpPr>
          <p:cNvPr id="7" name="Slide Number Placeholder 2">
            <a:extLst>
              <a:ext uri="{FF2B5EF4-FFF2-40B4-BE49-F238E27FC236}">
                <a16:creationId xmlns:a16="http://schemas.microsoft.com/office/drawing/2014/main" id="{02E4014E-2370-4FDB-B4AF-BE6507D48DBB}"/>
              </a:ext>
            </a:extLst>
          </p:cNvPr>
          <p:cNvSpPr>
            <a:spLocks noGrp="1"/>
          </p:cNvSpPr>
          <p:nvPr>
            <p:ph type="sldNum" sz="quarter" idx="12"/>
          </p:nvPr>
        </p:nvSpPr>
        <p:spPr>
          <a:xfrm>
            <a:off x="11684000" y="6492875"/>
            <a:ext cx="462929" cy="365125"/>
          </a:xfrm>
        </p:spPr>
        <p:txBody>
          <a:bodyPr/>
          <a:lstStyle/>
          <a:p>
            <a:r>
              <a:rPr lang="en-US" sz="2400" dirty="0">
                <a:solidFill>
                  <a:schemeClr val="tx1"/>
                </a:solidFill>
              </a:rPr>
              <a:t>9</a:t>
            </a:r>
          </a:p>
        </p:txBody>
      </p:sp>
      <p:sp>
        <p:nvSpPr>
          <p:cNvPr id="8" name="Oval 7">
            <a:extLst>
              <a:ext uri="{FF2B5EF4-FFF2-40B4-BE49-F238E27FC236}">
                <a16:creationId xmlns:a16="http://schemas.microsoft.com/office/drawing/2014/main" id="{66394D69-B5E5-423E-AE99-4D3F7BBC9B82}"/>
              </a:ext>
            </a:extLst>
          </p:cNvPr>
          <p:cNvSpPr/>
          <p:nvPr/>
        </p:nvSpPr>
        <p:spPr>
          <a:xfrm>
            <a:off x="2685905" y="4931764"/>
            <a:ext cx="2951748" cy="61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608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0" y="101599"/>
            <a:ext cx="4974167" cy="602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Renewable or </a:t>
            </a:r>
            <a:r>
              <a:rPr lang="en-US" sz="4400" dirty="0">
                <a:solidFill>
                  <a:srgbClr val="FF0000"/>
                </a:solidFill>
              </a:rPr>
              <a:t>nonrenewable ?</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a:t>  </a:t>
            </a:r>
          </a:p>
          <a:p>
            <a:pPr marL="0" indent="0">
              <a:buFont typeface="Arial" panose="020B0604020202020204" pitchFamily="34" charset="0"/>
              <a:buNone/>
            </a:pPr>
            <a:r>
              <a:rPr lang="en-US" sz="4000" dirty="0"/>
              <a:t>What is this called? </a:t>
            </a:r>
            <a:r>
              <a:rPr lang="en-US" sz="4000" b="1" u="sng" dirty="0">
                <a:solidFill>
                  <a:srgbClr val="FF0000"/>
                </a:solidFill>
              </a:rPr>
              <a:t>Clear cutting </a:t>
            </a:r>
          </a:p>
          <a:p>
            <a:pPr marL="0" indent="0">
              <a:buFont typeface="Arial" panose="020B0604020202020204" pitchFamily="34" charset="0"/>
              <a:buNone/>
            </a:pPr>
            <a:r>
              <a:rPr lang="en-US" sz="4000" b="1" u="sng" dirty="0">
                <a:solidFill>
                  <a:srgbClr val="FF0000"/>
                </a:solidFill>
              </a:rPr>
              <a:t>Deforestation </a:t>
            </a:r>
          </a:p>
          <a:p>
            <a:pPr marL="0" indent="0">
              <a:buFont typeface="Arial" panose="020B0604020202020204" pitchFamily="34" charset="0"/>
              <a:buNone/>
            </a:pPr>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67EFA01C-741B-4CC2-9A31-310F95269C93}" type="slidenum">
              <a:rPr lang="en-US" smtClean="0"/>
              <a:t>36</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7188" y="-2"/>
            <a:ext cx="5918898" cy="35252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7188" y="3525269"/>
            <a:ext cx="5918898" cy="3196205"/>
          </a:xfrm>
          <a:prstGeom prst="rect">
            <a:avLst/>
          </a:prstGeom>
        </p:spPr>
      </p:pic>
      <p:sp>
        <p:nvSpPr>
          <p:cNvPr id="7" name="Slide Number Placeholder 2">
            <a:extLst>
              <a:ext uri="{FF2B5EF4-FFF2-40B4-BE49-F238E27FC236}">
                <a16:creationId xmlns:a16="http://schemas.microsoft.com/office/drawing/2014/main" id="{5044BAF1-0B22-449B-B3B1-B4C97D10E7E8}"/>
              </a:ext>
            </a:extLst>
          </p:cNvPr>
          <p:cNvSpPr txBox="1">
            <a:spLocks/>
          </p:cNvSpPr>
          <p:nvPr/>
        </p:nvSpPr>
        <p:spPr>
          <a:xfrm>
            <a:off x="132155" y="6356349"/>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10</a:t>
            </a:r>
          </a:p>
        </p:txBody>
      </p:sp>
      <p:sp>
        <p:nvSpPr>
          <p:cNvPr id="9" name="Oval 8">
            <a:extLst>
              <a:ext uri="{FF2B5EF4-FFF2-40B4-BE49-F238E27FC236}">
                <a16:creationId xmlns:a16="http://schemas.microsoft.com/office/drawing/2014/main" id="{A3D166F0-87D1-4598-8224-566C4B833F27}"/>
              </a:ext>
            </a:extLst>
          </p:cNvPr>
          <p:cNvSpPr/>
          <p:nvPr/>
        </p:nvSpPr>
        <p:spPr>
          <a:xfrm>
            <a:off x="-144380" y="718458"/>
            <a:ext cx="3867294" cy="7127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748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0" y="101600"/>
            <a:ext cx="4974167" cy="6119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rgbClr val="FF0000"/>
                </a:solidFill>
              </a:rPr>
              <a:t>Renewable   </a:t>
            </a:r>
            <a:r>
              <a:rPr lang="en-US" sz="4400" dirty="0"/>
              <a:t>or nonrenewable ?</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a:t>  </a:t>
            </a:r>
          </a:p>
          <a:p>
            <a:pPr marL="0" indent="0">
              <a:buFont typeface="Arial" panose="020B0604020202020204" pitchFamily="34" charset="0"/>
              <a:buNone/>
            </a:pPr>
            <a:r>
              <a:rPr lang="en-US" sz="4000" dirty="0"/>
              <a:t>What is depicted in the below image? </a:t>
            </a:r>
            <a:r>
              <a:rPr lang="en-US" sz="4000" u="sng" dirty="0">
                <a:solidFill>
                  <a:srgbClr val="FF0000"/>
                </a:solidFill>
              </a:rPr>
              <a:t>Selective Cutting </a:t>
            </a:r>
          </a:p>
          <a:p>
            <a:pPr marL="0" indent="0">
              <a:buFont typeface="Arial" panose="020B0604020202020204" pitchFamily="34" charset="0"/>
              <a:buNone/>
            </a:pPr>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67EFA01C-741B-4CC2-9A31-310F95269C93}" type="slidenum">
              <a:rPr lang="en-US" smtClean="0"/>
              <a:t>37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298" y="2863121"/>
            <a:ext cx="7165702" cy="39948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084" y="0"/>
            <a:ext cx="6456129" cy="3013023"/>
          </a:xfrm>
          <a:prstGeom prst="rect">
            <a:avLst/>
          </a:prstGeom>
        </p:spPr>
      </p:pic>
      <p:sp>
        <p:nvSpPr>
          <p:cNvPr id="7" name="Slide Number Placeholder 2">
            <a:extLst>
              <a:ext uri="{FF2B5EF4-FFF2-40B4-BE49-F238E27FC236}">
                <a16:creationId xmlns:a16="http://schemas.microsoft.com/office/drawing/2014/main" id="{29CC0C23-619C-4740-920A-9E334C839AF7}"/>
              </a:ext>
            </a:extLst>
          </p:cNvPr>
          <p:cNvSpPr txBox="1">
            <a:spLocks/>
          </p:cNvSpPr>
          <p:nvPr/>
        </p:nvSpPr>
        <p:spPr>
          <a:xfrm>
            <a:off x="132155" y="6356349"/>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11</a:t>
            </a:r>
          </a:p>
        </p:txBody>
      </p:sp>
      <p:sp>
        <p:nvSpPr>
          <p:cNvPr id="9" name="Oval 8">
            <a:extLst>
              <a:ext uri="{FF2B5EF4-FFF2-40B4-BE49-F238E27FC236}">
                <a16:creationId xmlns:a16="http://schemas.microsoft.com/office/drawing/2014/main" id="{D8869FF8-2AF9-4A26-8242-F033E49DDB26}"/>
              </a:ext>
            </a:extLst>
          </p:cNvPr>
          <p:cNvSpPr/>
          <p:nvPr/>
        </p:nvSpPr>
        <p:spPr>
          <a:xfrm>
            <a:off x="0" y="101600"/>
            <a:ext cx="2951748" cy="61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543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0" y="101599"/>
            <a:ext cx="4974167" cy="6756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Renewable or </a:t>
            </a:r>
            <a:r>
              <a:rPr lang="en-US" sz="4400" dirty="0">
                <a:solidFill>
                  <a:srgbClr val="FF0000"/>
                </a:solidFill>
              </a:rPr>
              <a:t>nonrenewable </a:t>
            </a:r>
            <a:r>
              <a:rPr lang="en-US" sz="4400" dirty="0"/>
              <a:t>?</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a:t>What is practice referred to as? </a:t>
            </a:r>
            <a:r>
              <a:rPr lang="en-US" sz="4000" u="sng" dirty="0">
                <a:solidFill>
                  <a:srgbClr val="FF0000"/>
                </a:solidFill>
              </a:rPr>
              <a:t>Whaling </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a:t>Who is the leading killer of whales today? </a:t>
            </a:r>
          </a:p>
          <a:p>
            <a:pPr marL="0" indent="0">
              <a:buNone/>
            </a:pPr>
            <a:r>
              <a:rPr lang="en-US" sz="3200" b="1" u="sng" dirty="0">
                <a:solidFill>
                  <a:srgbClr val="FF0000"/>
                </a:solidFill>
              </a:rPr>
              <a:t>Norway in the past Japan</a:t>
            </a:r>
          </a:p>
          <a:p>
            <a:pPr marL="0" indent="0">
              <a:buFont typeface="Arial" panose="020B0604020202020204" pitchFamily="34" charset="0"/>
              <a:buNone/>
            </a:pPr>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67EFA01C-741B-4CC2-9A31-310F95269C93}" type="slidenum">
              <a:rPr lang="en-US" smtClean="0"/>
              <a:t>38</a:t>
            </a:fld>
            <a:endParaRPr lang="en-US"/>
          </a:p>
        </p:txBody>
      </p:sp>
      <p:pic>
        <p:nvPicPr>
          <p:cNvPr id="2052" name="Picture 4" descr="Image result for japanese whaling">
            <a:extLst>
              <a:ext uri="{FF2B5EF4-FFF2-40B4-BE49-F238E27FC236}">
                <a16:creationId xmlns:a16="http://schemas.microsoft.com/office/drawing/2014/main" id="{02169115-0765-4AF2-9234-D179F5155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130" y="3135712"/>
            <a:ext cx="5850294" cy="34433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9A86DAA-988F-4873-B670-ED0B2314DAB1}"/>
              </a:ext>
            </a:extLst>
          </p:cNvPr>
          <p:cNvPicPr>
            <a:picLocks noChangeAspect="1"/>
          </p:cNvPicPr>
          <p:nvPr/>
        </p:nvPicPr>
        <p:blipFill>
          <a:blip r:embed="rId4"/>
          <a:stretch>
            <a:fillRect/>
          </a:stretch>
        </p:blipFill>
        <p:spPr>
          <a:xfrm>
            <a:off x="5972952" y="3292475"/>
            <a:ext cx="5962650" cy="3453212"/>
          </a:xfrm>
          <a:prstGeom prst="rect">
            <a:avLst/>
          </a:prstGeom>
        </p:spPr>
      </p:pic>
      <p:pic>
        <p:nvPicPr>
          <p:cNvPr id="2060" name="Picture 12" descr="Image result for japanese whaling">
            <a:extLst>
              <a:ext uri="{FF2B5EF4-FFF2-40B4-BE49-F238E27FC236}">
                <a16:creationId xmlns:a16="http://schemas.microsoft.com/office/drawing/2014/main" id="{6368728F-882B-43FB-A8E3-FBCEF44890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952" y="78353"/>
            <a:ext cx="6139543" cy="30242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japanese whaling">
            <a:extLst>
              <a:ext uri="{FF2B5EF4-FFF2-40B4-BE49-F238E27FC236}">
                <a16:creationId xmlns:a16="http://schemas.microsoft.com/office/drawing/2014/main" id="{2CAC0173-21D2-40B1-B9DA-0EEB88FBF59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6735"/>
          <a:stretch/>
        </p:blipFill>
        <p:spPr bwMode="auto">
          <a:xfrm>
            <a:off x="5972952" y="78353"/>
            <a:ext cx="6114661" cy="29013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haling today facts">
            <a:extLst>
              <a:ext uri="{FF2B5EF4-FFF2-40B4-BE49-F238E27FC236}">
                <a16:creationId xmlns:a16="http://schemas.microsoft.com/office/drawing/2014/main" id="{1FAE97E0-CB18-4883-899E-2B52052DB4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7126" y="0"/>
            <a:ext cx="6544258"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2">
            <a:extLst>
              <a:ext uri="{FF2B5EF4-FFF2-40B4-BE49-F238E27FC236}">
                <a16:creationId xmlns:a16="http://schemas.microsoft.com/office/drawing/2014/main" id="{F86F6368-273B-4A25-B6FD-A25857EB25FC}"/>
              </a:ext>
            </a:extLst>
          </p:cNvPr>
          <p:cNvSpPr txBox="1">
            <a:spLocks/>
          </p:cNvSpPr>
          <p:nvPr/>
        </p:nvSpPr>
        <p:spPr>
          <a:xfrm>
            <a:off x="132155" y="6356349"/>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12</a:t>
            </a:r>
          </a:p>
        </p:txBody>
      </p:sp>
      <p:sp>
        <p:nvSpPr>
          <p:cNvPr id="10" name="Oval 9">
            <a:extLst>
              <a:ext uri="{FF2B5EF4-FFF2-40B4-BE49-F238E27FC236}">
                <a16:creationId xmlns:a16="http://schemas.microsoft.com/office/drawing/2014/main" id="{2E4BA8F4-FC0B-4506-AA1E-061B1F5A0D6A}"/>
              </a:ext>
            </a:extLst>
          </p:cNvPr>
          <p:cNvSpPr/>
          <p:nvPr/>
        </p:nvSpPr>
        <p:spPr>
          <a:xfrm>
            <a:off x="-144380" y="740230"/>
            <a:ext cx="3736666" cy="6909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36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54"/>
                                        </p:tgtEl>
                                        <p:attrNameLst>
                                          <p:attrName>ppt_x</p:attrName>
                                        </p:attrNameLst>
                                      </p:cBhvr>
                                      <p:tavLst>
                                        <p:tav tm="0">
                                          <p:val>
                                            <p:strVal val="ppt_x"/>
                                          </p:val>
                                        </p:tav>
                                        <p:tav tm="100000">
                                          <p:val>
                                            <p:strVal val="ppt_x"/>
                                          </p:val>
                                        </p:tav>
                                      </p:tavLst>
                                    </p:anim>
                                    <p:anim calcmode="lin" valueType="num">
                                      <p:cBhvr additive="base">
                                        <p:cTn id="7" dur="500"/>
                                        <p:tgtEl>
                                          <p:spTgt spid="2054"/>
                                        </p:tgtEl>
                                        <p:attrNameLst>
                                          <p:attrName>ppt_y</p:attrName>
                                        </p:attrNameLst>
                                      </p:cBhvr>
                                      <p:tavLst>
                                        <p:tav tm="0">
                                          <p:val>
                                            <p:strVal val="ppt_y"/>
                                          </p:val>
                                        </p:tav>
                                        <p:tav tm="100000">
                                          <p:val>
                                            <p:strVal val="1+ppt_h/2"/>
                                          </p:val>
                                        </p:tav>
                                      </p:tavLst>
                                    </p:anim>
                                    <p:set>
                                      <p:cBhvr>
                                        <p:cTn id="8" dur="1" fill="hold">
                                          <p:stCondLst>
                                            <p:cond delay="499"/>
                                          </p:stCondLst>
                                        </p:cTn>
                                        <p:tgtEl>
                                          <p:spTgt spid="205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60"/>
                                        </p:tgtEl>
                                        <p:attrNameLst>
                                          <p:attrName>style.visibility</p:attrName>
                                        </p:attrNameLst>
                                      </p:cBhvr>
                                      <p:to>
                                        <p:strVal val="visible"/>
                                      </p:to>
                                    </p:set>
                                    <p:animEffect transition="in" filter="barn(inVertical)">
                                      <p:cBhvr>
                                        <p:cTn id="13" dur="500"/>
                                        <p:tgtEl>
                                          <p:spTgt spid="206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500" fill="hold"/>
                                        <p:tgtEl>
                                          <p:spTgt spid="2050"/>
                                        </p:tgtEl>
                                        <p:attrNameLst>
                                          <p:attrName>ppt_x</p:attrName>
                                        </p:attrNameLst>
                                      </p:cBhvr>
                                      <p:tavLst>
                                        <p:tav tm="0">
                                          <p:val>
                                            <p:strVal val="#ppt_x"/>
                                          </p:val>
                                        </p:tav>
                                        <p:tav tm="100000">
                                          <p:val>
                                            <p:strVal val="#ppt_x"/>
                                          </p:val>
                                        </p:tav>
                                      </p:tavLst>
                                    </p:anim>
                                    <p:anim calcmode="lin" valueType="num">
                                      <p:cBhvr additive="base">
                                        <p:cTn id="1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 calcmode="lin" valueType="num">
                                      <p:cBhvr>
                                        <p:cTn id="24" dur="1000" fill="hold"/>
                                        <p:tgtEl>
                                          <p:spTgt spid="2052"/>
                                        </p:tgtEl>
                                        <p:attrNameLst>
                                          <p:attrName>ppt_w</p:attrName>
                                        </p:attrNameLst>
                                      </p:cBhvr>
                                      <p:tavLst>
                                        <p:tav tm="0">
                                          <p:val>
                                            <p:fltVal val="0"/>
                                          </p:val>
                                        </p:tav>
                                        <p:tav tm="100000">
                                          <p:val>
                                            <p:strVal val="#ppt_w"/>
                                          </p:val>
                                        </p:tav>
                                      </p:tavLst>
                                    </p:anim>
                                    <p:anim calcmode="lin" valueType="num">
                                      <p:cBhvr>
                                        <p:cTn id="25" dur="1000" fill="hold"/>
                                        <p:tgtEl>
                                          <p:spTgt spid="2052"/>
                                        </p:tgtEl>
                                        <p:attrNameLst>
                                          <p:attrName>ppt_h</p:attrName>
                                        </p:attrNameLst>
                                      </p:cBhvr>
                                      <p:tavLst>
                                        <p:tav tm="0">
                                          <p:val>
                                            <p:fltVal val="0"/>
                                          </p:val>
                                        </p:tav>
                                        <p:tav tm="100000">
                                          <p:val>
                                            <p:strVal val="#ppt_h"/>
                                          </p:val>
                                        </p:tav>
                                      </p:tavLst>
                                    </p:anim>
                                    <p:anim calcmode="lin" valueType="num">
                                      <p:cBhvr>
                                        <p:cTn id="26" dur="1000" fill="hold"/>
                                        <p:tgtEl>
                                          <p:spTgt spid="2052"/>
                                        </p:tgtEl>
                                        <p:attrNameLst>
                                          <p:attrName>style.rotation</p:attrName>
                                        </p:attrNameLst>
                                      </p:cBhvr>
                                      <p:tavLst>
                                        <p:tav tm="0">
                                          <p:val>
                                            <p:fltVal val="90"/>
                                          </p:val>
                                        </p:tav>
                                        <p:tav tm="100000">
                                          <p:val>
                                            <p:fltVal val="0"/>
                                          </p:val>
                                        </p:tav>
                                      </p:tavLst>
                                    </p:anim>
                                    <p:animEffect transition="in" filter="fade">
                                      <p:cBhvr>
                                        <p:cTn id="27" dur="10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Image result for atlantic salmon school">
            <a:extLst>
              <a:ext uri="{FF2B5EF4-FFF2-40B4-BE49-F238E27FC236}">
                <a16:creationId xmlns:a16="http://schemas.microsoft.com/office/drawing/2014/main" id="{7FB9C99C-5157-43EA-B1F3-ADCC1813C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105" y="0"/>
            <a:ext cx="6055895" cy="36335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isheries">
            <a:extLst>
              <a:ext uri="{FF2B5EF4-FFF2-40B4-BE49-F238E27FC236}">
                <a16:creationId xmlns:a16="http://schemas.microsoft.com/office/drawing/2014/main" id="{DB6B6D5D-D4B7-479C-9DCB-5E3C7E50CD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6104" y="3633537"/>
            <a:ext cx="6055895" cy="310414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0" y="101599"/>
            <a:ext cx="5271796" cy="6756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rgbClr val="FF0000"/>
                </a:solidFill>
              </a:rPr>
              <a:t>Renewable</a:t>
            </a:r>
            <a:r>
              <a:rPr lang="en-US" sz="4400" dirty="0"/>
              <a:t> or nonrenewable ?</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a:t>What is this natural resource referred to as? </a:t>
            </a:r>
            <a:r>
              <a:rPr lang="en-US" sz="4000" b="1" u="sng" dirty="0">
                <a:solidFill>
                  <a:srgbClr val="FF0000"/>
                </a:solidFill>
              </a:rPr>
              <a:t>Fisheries Management </a:t>
            </a:r>
          </a:p>
          <a:p>
            <a:pPr marL="0" indent="0">
              <a:buFont typeface="Arial" panose="020B0604020202020204" pitchFamily="34" charset="0"/>
              <a:buNone/>
            </a:pPr>
            <a:r>
              <a:rPr lang="en-US" sz="4000" b="1" u="sng" dirty="0">
                <a:solidFill>
                  <a:srgbClr val="FF0000"/>
                </a:solidFill>
              </a:rPr>
              <a:t>Aquaculture</a:t>
            </a:r>
          </a:p>
          <a:p>
            <a:pPr marL="0" indent="0">
              <a:buFont typeface="Arial" panose="020B0604020202020204" pitchFamily="34" charset="0"/>
              <a:buNone/>
            </a:pPr>
            <a:r>
              <a:rPr lang="en-US" sz="4000" b="1" u="sng" dirty="0">
                <a:solidFill>
                  <a:srgbClr val="FF0000"/>
                </a:solidFill>
              </a:rPr>
              <a:t>Fish Farming  </a:t>
            </a:r>
          </a:p>
          <a:p>
            <a:pPr marL="0" indent="0">
              <a:buFont typeface="Arial" panose="020B0604020202020204" pitchFamily="34" charset="0"/>
              <a:buNone/>
            </a:pPr>
            <a:endParaRPr lang="en-US" sz="4000" dirty="0"/>
          </a:p>
          <a:p>
            <a:pPr marL="0" indent="0">
              <a:buFont typeface="Arial" panose="020B0604020202020204" pitchFamily="34" charset="0"/>
              <a:buNone/>
            </a:pPr>
            <a:endParaRPr lang="en-US" dirty="0"/>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67EFA01C-741B-4CC2-9A31-310F95269C93}" type="slidenum">
              <a:rPr lang="en-US" smtClean="0"/>
              <a:t>39</a:t>
            </a:fld>
            <a:endParaRPr lang="en-US"/>
          </a:p>
        </p:txBody>
      </p:sp>
      <p:sp>
        <p:nvSpPr>
          <p:cNvPr id="5" name="AutoShape 2" descr="Image result for fisheries">
            <a:extLst>
              <a:ext uri="{FF2B5EF4-FFF2-40B4-BE49-F238E27FC236}">
                <a16:creationId xmlns:a16="http://schemas.microsoft.com/office/drawing/2014/main" id="{B4EACD56-C67B-4A79-9951-6A8C610DC881}"/>
              </a:ext>
            </a:extLst>
          </p:cNvPr>
          <p:cNvSpPr>
            <a:spLocks noChangeAspect="1" noChangeArrowheads="1"/>
          </p:cNvSpPr>
          <p:nvPr/>
        </p:nvSpPr>
        <p:spPr bwMode="auto">
          <a:xfrm>
            <a:off x="7483642" y="3378199"/>
            <a:ext cx="304800" cy="3569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fisheries">
            <a:extLst>
              <a:ext uri="{FF2B5EF4-FFF2-40B4-BE49-F238E27FC236}">
                <a16:creationId xmlns:a16="http://schemas.microsoft.com/office/drawing/2014/main" id="{0BDD11E0-4A9E-4636-BA2F-1B78930D2D58}"/>
              </a:ext>
            </a:extLst>
          </p:cNvPr>
          <p:cNvSpPr>
            <a:spLocks noChangeAspect="1" noChangeArrowheads="1"/>
          </p:cNvSpPr>
          <p:nvPr/>
        </p:nvSpPr>
        <p:spPr bwMode="auto">
          <a:xfrm>
            <a:off x="9516978" y="46241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A86E0E18-0D4F-45ED-829B-2AF159BA29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7500" y="0"/>
            <a:ext cx="5143500" cy="6858000"/>
          </a:xfrm>
          <a:prstGeom prst="rect">
            <a:avLst/>
          </a:prstGeom>
        </p:spPr>
      </p:pic>
      <p:pic>
        <p:nvPicPr>
          <p:cNvPr id="3082" name="Picture 10" descr="Image result for fisheries">
            <a:extLst>
              <a:ext uri="{FF2B5EF4-FFF2-40B4-BE49-F238E27FC236}">
                <a16:creationId xmlns:a16="http://schemas.microsoft.com/office/drawing/2014/main" id="{5EBAB5A2-34D8-4299-AF65-81EDD2C0A2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499" y="-1698"/>
            <a:ext cx="6667500" cy="348149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ictsd.org/sites/default/files/styles/landscape_700_tablet/public/news/Fisheries.jpg?itok=IKTLPotE">
            <a:extLst>
              <a:ext uri="{FF2B5EF4-FFF2-40B4-BE49-F238E27FC236}">
                <a16:creationId xmlns:a16="http://schemas.microsoft.com/office/drawing/2014/main" id="{A21106B9-E9DA-48A8-8DBF-F8E19777A8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499" y="3378199"/>
            <a:ext cx="6667500" cy="3492113"/>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2">
            <a:extLst>
              <a:ext uri="{FF2B5EF4-FFF2-40B4-BE49-F238E27FC236}">
                <a16:creationId xmlns:a16="http://schemas.microsoft.com/office/drawing/2014/main" id="{C47AB5E4-FDF4-4B69-A528-2639858E9E62}"/>
              </a:ext>
            </a:extLst>
          </p:cNvPr>
          <p:cNvSpPr txBox="1">
            <a:spLocks/>
          </p:cNvSpPr>
          <p:nvPr/>
        </p:nvSpPr>
        <p:spPr>
          <a:xfrm>
            <a:off x="132155" y="6356349"/>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13</a:t>
            </a:r>
          </a:p>
        </p:txBody>
      </p:sp>
      <p:sp>
        <p:nvSpPr>
          <p:cNvPr id="13" name="Oval 12">
            <a:extLst>
              <a:ext uri="{FF2B5EF4-FFF2-40B4-BE49-F238E27FC236}">
                <a16:creationId xmlns:a16="http://schemas.microsoft.com/office/drawing/2014/main" id="{119ACA58-C693-4984-9659-0604A9E9262B}"/>
              </a:ext>
            </a:extLst>
          </p:cNvPr>
          <p:cNvSpPr/>
          <p:nvPr/>
        </p:nvSpPr>
        <p:spPr>
          <a:xfrm>
            <a:off x="-252703" y="101599"/>
            <a:ext cx="2951748" cy="61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12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82"/>
                                        </p:tgtEl>
                                      </p:cBhvr>
                                    </p:animEffect>
                                    <p:set>
                                      <p:cBhvr>
                                        <p:cTn id="7" dur="1" fill="hold">
                                          <p:stCondLst>
                                            <p:cond delay="499"/>
                                          </p:stCondLst>
                                        </p:cTn>
                                        <p:tgtEl>
                                          <p:spTgt spid="308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80"/>
                                        </p:tgtEl>
                                      </p:cBhvr>
                                    </p:animEffect>
                                    <p:set>
                                      <p:cBhvr>
                                        <p:cTn id="12" dur="1" fill="hold">
                                          <p:stCondLst>
                                            <p:cond delay="499"/>
                                          </p:stCondLst>
                                        </p:cTn>
                                        <p:tgtEl>
                                          <p:spTgt spid="308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additive="base">
                                        <p:cTn id="23" dur="500" fill="hold"/>
                                        <p:tgtEl>
                                          <p:spTgt spid="3084"/>
                                        </p:tgtEl>
                                        <p:attrNameLst>
                                          <p:attrName>ppt_x</p:attrName>
                                        </p:attrNameLst>
                                      </p:cBhvr>
                                      <p:tavLst>
                                        <p:tav tm="0">
                                          <p:val>
                                            <p:strVal val="#ppt_x"/>
                                          </p:val>
                                        </p:tav>
                                        <p:tav tm="100000">
                                          <p:val>
                                            <p:strVal val="#ppt_x"/>
                                          </p:val>
                                        </p:tav>
                                      </p:tavLst>
                                    </p:anim>
                                    <p:anim calcmode="lin" valueType="num">
                                      <p:cBhvr additive="base">
                                        <p:cTn id="24"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anim calcmode="lin" valueType="num">
                                      <p:cBhvr>
                                        <p:cTn id="30" dur="2000" fill="hold"/>
                                        <p:tgtEl>
                                          <p:spTgt spid="4"/>
                                        </p:tgtEl>
                                        <p:attrNameLst>
                                          <p:attrName>ppt_w</p:attrName>
                                        </p:attrNameLst>
                                      </p:cBhvr>
                                      <p:tavLst>
                                        <p:tav tm="0" fmla="#ppt_w*sin(2.5*pi*$)">
                                          <p:val>
                                            <p:fltVal val="0"/>
                                          </p:val>
                                        </p:tav>
                                        <p:tav tm="100000">
                                          <p:val>
                                            <p:fltVal val="1"/>
                                          </p:val>
                                        </p:tav>
                                      </p:tavLst>
                                    </p:anim>
                                    <p:anim calcmode="lin" valueType="num">
                                      <p:cBhvr>
                                        <p:cTn id="3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12297"/>
            <a:ext cx="12192000" cy="5545703"/>
          </a:xfrm>
        </p:spPr>
        <p:txBody>
          <a:bodyPr>
            <a:normAutofit fontScale="92500" lnSpcReduction="10000"/>
          </a:bodyPr>
          <a:lstStyle/>
          <a:p>
            <a:pPr marL="0" indent="0">
              <a:buNone/>
            </a:pPr>
            <a:r>
              <a:rPr lang="en-US" sz="5400" dirty="0"/>
              <a:t>This is energy from a source, that is not depleted or if depleted can be renewed, regrown, recycled or transformed back once used.  Further these types of energy sources can be renewed on scales and time frames congruent with the human generational life span.   Many are associated with having little or no detrimental effect on the environment.  </a:t>
            </a:r>
            <a:endParaRPr lang="en-US" sz="9600" dirty="0"/>
          </a:p>
        </p:txBody>
      </p:sp>
      <p:sp>
        <p:nvSpPr>
          <p:cNvPr id="4" name="Slide Number Placeholder 3"/>
          <p:cNvSpPr>
            <a:spLocks noGrp="1"/>
          </p:cNvSpPr>
          <p:nvPr>
            <p:ph type="sldNum" sz="quarter" idx="12"/>
          </p:nvPr>
        </p:nvSpPr>
        <p:spPr/>
        <p:txBody>
          <a:bodyPr/>
          <a:lstStyle/>
          <a:p>
            <a:fld id="{67EFA01C-741B-4CC2-9A31-310F95269C93}" type="slidenum">
              <a:rPr lang="en-US" smtClean="0"/>
              <a:t>4</a:t>
            </a:fld>
            <a:endParaRPr lang="en-US"/>
          </a:p>
        </p:txBody>
      </p:sp>
      <p:sp>
        <p:nvSpPr>
          <p:cNvPr id="6" name="TextBox 5">
            <a:extLst>
              <a:ext uri="{FF2B5EF4-FFF2-40B4-BE49-F238E27FC236}">
                <a16:creationId xmlns:a16="http://schemas.microsoft.com/office/drawing/2014/main" id="{DA9FC1C2-822E-4524-BD12-6D5A89804372}"/>
              </a:ext>
            </a:extLst>
          </p:cNvPr>
          <p:cNvSpPr txBox="1"/>
          <p:nvPr/>
        </p:nvSpPr>
        <p:spPr>
          <a:xfrm>
            <a:off x="195941" y="111968"/>
            <a:ext cx="10468948" cy="1200329"/>
          </a:xfrm>
          <a:prstGeom prst="rect">
            <a:avLst/>
          </a:prstGeom>
          <a:noFill/>
        </p:spPr>
        <p:txBody>
          <a:bodyPr wrap="square" rtlCol="0">
            <a:spAutoFit/>
          </a:bodyPr>
          <a:lstStyle/>
          <a:p>
            <a:r>
              <a:rPr lang="en-US" sz="7200" b="1" u="sng" dirty="0">
                <a:solidFill>
                  <a:srgbClr val="FF0000"/>
                </a:solidFill>
              </a:rPr>
              <a:t>RENEWABLE</a:t>
            </a:r>
            <a:r>
              <a:rPr lang="en-US" sz="7200" u="sng" dirty="0">
                <a:solidFill>
                  <a:srgbClr val="FF0000"/>
                </a:solidFill>
              </a:rPr>
              <a:t> </a:t>
            </a:r>
          </a:p>
        </p:txBody>
      </p:sp>
    </p:spTree>
    <p:extLst>
      <p:ext uri="{BB962C8B-B14F-4D97-AF65-F5344CB8AC3E}">
        <p14:creationId xmlns:p14="http://schemas.microsoft.com/office/powerpoint/2010/main" val="151979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 result for Geother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781" y="-1"/>
            <a:ext cx="7806219" cy="547188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1450" y="141967"/>
            <a:ext cx="5401125" cy="53299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a:solidFill>
                  <a:srgbClr val="FF0000"/>
                </a:solidFill>
                <a:effectLst>
                  <a:outerShdw blurRad="38100" dist="38100" dir="2700000" algn="tl">
                    <a:srgbClr val="000000">
                      <a:alpha val="43137"/>
                    </a:srgbClr>
                  </a:outerShdw>
                </a:effectLst>
              </a:rPr>
              <a:t>Renewable</a:t>
            </a:r>
            <a:r>
              <a:rPr lang="en-US" sz="4400" dirty="0"/>
              <a:t> or nonrenewable</a:t>
            </a:r>
          </a:p>
          <a:p>
            <a:pPr marL="0" indent="0">
              <a:buFont typeface="Arial" panose="020B0604020202020204" pitchFamily="34" charset="0"/>
              <a:buNone/>
            </a:pPr>
            <a:endParaRPr lang="en-US" sz="4000" dirty="0"/>
          </a:p>
          <a:p>
            <a:pPr marL="0" indent="0">
              <a:buFont typeface="Arial" panose="020B0604020202020204" pitchFamily="34" charset="0"/>
              <a:buNone/>
            </a:pPr>
            <a:r>
              <a:rPr lang="en-US" sz="4000" dirty="0"/>
              <a:t>What industry is depicted here?  </a:t>
            </a:r>
          </a:p>
          <a:p>
            <a:pPr marL="0" indent="0">
              <a:buFont typeface="Arial" panose="020B0604020202020204" pitchFamily="34" charset="0"/>
              <a:buNone/>
            </a:pPr>
            <a:r>
              <a:rPr lang="en-US" sz="4000" u="sng" dirty="0">
                <a:solidFill>
                  <a:srgbClr val="FF0000"/>
                </a:solidFill>
                <a:effectLst>
                  <a:outerShdw blurRad="38100" dist="38100" dir="2700000" algn="tl">
                    <a:srgbClr val="000000">
                      <a:alpha val="43137"/>
                    </a:srgbClr>
                  </a:outerShdw>
                </a:effectLst>
              </a:rPr>
              <a:t>Geothermal</a:t>
            </a:r>
          </a:p>
          <a:p>
            <a:endParaRPr lang="en-US" sz="4000" dirty="0"/>
          </a:p>
          <a:p>
            <a:endParaRPr lang="en-US" sz="4000" dirty="0"/>
          </a:p>
        </p:txBody>
      </p:sp>
      <p:sp>
        <p:nvSpPr>
          <p:cNvPr id="6" name="Oval 5">
            <a:extLst>
              <a:ext uri="{FF2B5EF4-FFF2-40B4-BE49-F238E27FC236}">
                <a16:creationId xmlns:a16="http://schemas.microsoft.com/office/drawing/2014/main" id="{A01C1086-2C74-4677-8356-78FFDFA2399E}"/>
              </a:ext>
            </a:extLst>
          </p:cNvPr>
          <p:cNvSpPr/>
          <p:nvPr/>
        </p:nvSpPr>
        <p:spPr>
          <a:xfrm>
            <a:off x="-272636" y="141967"/>
            <a:ext cx="3168235" cy="61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2">
            <a:extLst>
              <a:ext uri="{FF2B5EF4-FFF2-40B4-BE49-F238E27FC236}">
                <a16:creationId xmlns:a16="http://schemas.microsoft.com/office/drawing/2014/main" id="{2ABBD45B-C65E-49A8-B28F-48DD24E599BB}"/>
              </a:ext>
            </a:extLst>
          </p:cNvPr>
          <p:cNvSpPr txBox="1">
            <a:spLocks/>
          </p:cNvSpPr>
          <p:nvPr/>
        </p:nvSpPr>
        <p:spPr>
          <a:xfrm>
            <a:off x="11177527" y="6253389"/>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14</a:t>
            </a:r>
          </a:p>
        </p:txBody>
      </p:sp>
    </p:spTree>
    <p:extLst>
      <p:ext uri="{BB962C8B-B14F-4D97-AF65-F5344CB8AC3E}">
        <p14:creationId xmlns:p14="http://schemas.microsoft.com/office/powerpoint/2010/main" val="3291798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wind turb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29" y="-159657"/>
            <a:ext cx="8229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28600" y="4920343"/>
            <a:ext cx="11963400" cy="18288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a:p>
            <a:pPr marL="0" indent="0">
              <a:buFont typeface="Arial" panose="020B0604020202020204" pitchFamily="34" charset="0"/>
              <a:buNone/>
            </a:pPr>
            <a:r>
              <a:rPr lang="en-US" sz="4000" dirty="0">
                <a:solidFill>
                  <a:srgbClr val="FF0000"/>
                </a:solidFill>
                <a:effectLst>
                  <a:outerShdw blurRad="38100" dist="38100" dir="2700000" algn="tl">
                    <a:srgbClr val="000000">
                      <a:alpha val="43137"/>
                    </a:srgbClr>
                  </a:outerShdw>
                </a:effectLst>
              </a:rPr>
              <a:t>Renewable</a:t>
            </a:r>
            <a:r>
              <a:rPr lang="en-US" sz="4000" dirty="0">
                <a:solidFill>
                  <a:srgbClr val="FF0000"/>
                </a:solidFill>
              </a:rPr>
              <a:t> </a:t>
            </a:r>
            <a:r>
              <a:rPr lang="en-US" sz="4000" dirty="0"/>
              <a:t>or nonrenewable</a:t>
            </a:r>
          </a:p>
          <a:p>
            <a:pPr marL="0" indent="0">
              <a:buFont typeface="Arial" panose="020B0604020202020204" pitchFamily="34" charset="0"/>
              <a:buNone/>
            </a:pPr>
            <a:r>
              <a:rPr lang="en-US" sz="4000" dirty="0"/>
              <a:t>What are these called?  </a:t>
            </a:r>
            <a:r>
              <a:rPr lang="en-US" sz="4000" u="sng" dirty="0">
                <a:solidFill>
                  <a:srgbClr val="FF0000"/>
                </a:solidFill>
                <a:effectLst>
                  <a:outerShdw blurRad="38100" dist="38100" dir="2700000" algn="tl">
                    <a:srgbClr val="000000">
                      <a:alpha val="43137"/>
                    </a:srgbClr>
                  </a:outerShdw>
                </a:effectLst>
              </a:rPr>
              <a:t>Wind turbines</a:t>
            </a:r>
          </a:p>
          <a:p>
            <a:pPr marL="0" indent="0">
              <a:buFont typeface="Arial" panose="020B0604020202020204" pitchFamily="34" charset="0"/>
              <a:buNone/>
            </a:pPr>
            <a:endParaRPr lang="en-US" dirty="0"/>
          </a:p>
          <a:p>
            <a:endParaRPr lang="en-US" dirty="0"/>
          </a:p>
          <a:p>
            <a:endParaRPr lang="en-US" dirty="0"/>
          </a:p>
        </p:txBody>
      </p:sp>
      <p:sp>
        <p:nvSpPr>
          <p:cNvPr id="6" name="Oval 5">
            <a:extLst>
              <a:ext uri="{FF2B5EF4-FFF2-40B4-BE49-F238E27FC236}">
                <a16:creationId xmlns:a16="http://schemas.microsoft.com/office/drawing/2014/main" id="{999C5758-CDA6-48A5-A6B9-74CA95A4FB17}"/>
              </a:ext>
            </a:extLst>
          </p:cNvPr>
          <p:cNvSpPr/>
          <p:nvPr/>
        </p:nvSpPr>
        <p:spPr>
          <a:xfrm>
            <a:off x="0" y="5422157"/>
            <a:ext cx="2786743" cy="61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9C58F823-6B23-4BCB-A8C4-7F634EA83519}"/>
              </a:ext>
            </a:extLst>
          </p:cNvPr>
          <p:cNvSpPr txBox="1">
            <a:spLocks/>
          </p:cNvSpPr>
          <p:nvPr/>
        </p:nvSpPr>
        <p:spPr>
          <a:xfrm>
            <a:off x="11286384" y="6203950"/>
            <a:ext cx="753216" cy="3048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15</a:t>
            </a:r>
          </a:p>
        </p:txBody>
      </p:sp>
    </p:spTree>
    <p:extLst>
      <p:ext uri="{BB962C8B-B14F-4D97-AF65-F5344CB8AC3E}">
        <p14:creationId xmlns:p14="http://schemas.microsoft.com/office/powerpoint/2010/main" val="4055376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Solar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219614" cy="27867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331200" y="0"/>
            <a:ext cx="3860800" cy="4634450"/>
          </a:xfrm>
          <a:prstGeom prst="rect">
            <a:avLst/>
          </a:prstGeom>
        </p:spPr>
      </p:pic>
      <p:sp>
        <p:nvSpPr>
          <p:cNvPr id="8" name="Content Placeholder 2"/>
          <p:cNvSpPr txBox="1">
            <a:spLocks/>
          </p:cNvSpPr>
          <p:nvPr/>
        </p:nvSpPr>
        <p:spPr>
          <a:xfrm>
            <a:off x="228600" y="3991429"/>
            <a:ext cx="11963400" cy="2757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a:p>
            <a:pPr marL="0" indent="0">
              <a:buFont typeface="Arial" panose="020B0604020202020204" pitchFamily="34" charset="0"/>
              <a:buNone/>
            </a:pPr>
            <a:r>
              <a:rPr lang="en-US" sz="4000" dirty="0">
                <a:solidFill>
                  <a:srgbClr val="FF0000"/>
                </a:solidFill>
                <a:effectLst>
                  <a:outerShdw blurRad="38100" dist="38100" dir="2700000" algn="tl">
                    <a:srgbClr val="000000">
                      <a:alpha val="43137"/>
                    </a:srgbClr>
                  </a:outerShdw>
                </a:effectLst>
              </a:rPr>
              <a:t>Renewable</a:t>
            </a:r>
            <a:r>
              <a:rPr lang="en-US" sz="4000" dirty="0"/>
              <a:t> or nonrenewable</a:t>
            </a:r>
          </a:p>
          <a:p>
            <a:pPr marL="0" indent="0">
              <a:buFont typeface="Arial" panose="020B0604020202020204" pitchFamily="34" charset="0"/>
              <a:buNone/>
            </a:pPr>
            <a:r>
              <a:rPr lang="en-US" sz="4000" dirty="0"/>
              <a:t>What are these used to make?  </a:t>
            </a:r>
            <a:r>
              <a:rPr lang="en-US" sz="4000" u="sng" dirty="0">
                <a:solidFill>
                  <a:srgbClr val="FF0000"/>
                </a:solidFill>
                <a:effectLst>
                  <a:outerShdw blurRad="38100" dist="38100" dir="2700000" algn="tl">
                    <a:srgbClr val="000000">
                      <a:alpha val="43137"/>
                    </a:srgbClr>
                  </a:outerShdw>
                </a:effectLst>
              </a:rPr>
              <a:t>Solar panels</a:t>
            </a:r>
          </a:p>
          <a:p>
            <a:pPr marL="0" indent="0">
              <a:buFont typeface="Arial" panose="020B0604020202020204" pitchFamily="34" charset="0"/>
              <a:buNone/>
            </a:pPr>
            <a:endParaRPr lang="en-US" dirty="0"/>
          </a:p>
          <a:p>
            <a:endParaRPr lang="en-US" dirty="0"/>
          </a:p>
          <a:p>
            <a:endParaRPr lang="en-US" dirty="0"/>
          </a:p>
        </p:txBody>
      </p:sp>
      <p:sp>
        <p:nvSpPr>
          <p:cNvPr id="7" name="Oval 6">
            <a:extLst>
              <a:ext uri="{FF2B5EF4-FFF2-40B4-BE49-F238E27FC236}">
                <a16:creationId xmlns:a16="http://schemas.microsoft.com/office/drawing/2014/main" id="{3093A4F6-5D0B-43BA-9945-D819CC20990D}"/>
              </a:ext>
            </a:extLst>
          </p:cNvPr>
          <p:cNvSpPr/>
          <p:nvPr/>
        </p:nvSpPr>
        <p:spPr>
          <a:xfrm>
            <a:off x="0" y="4535878"/>
            <a:ext cx="2786743" cy="61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8BC92232-D858-4A73-8E49-0C4CAFA3ABCC}"/>
              </a:ext>
            </a:extLst>
          </p:cNvPr>
          <p:cNvSpPr txBox="1">
            <a:spLocks/>
          </p:cNvSpPr>
          <p:nvPr/>
        </p:nvSpPr>
        <p:spPr>
          <a:xfrm>
            <a:off x="11242841" y="6231617"/>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16</a:t>
            </a:r>
          </a:p>
        </p:txBody>
      </p:sp>
    </p:spTree>
    <p:extLst>
      <p:ext uri="{BB962C8B-B14F-4D97-AF65-F5344CB8AC3E}">
        <p14:creationId xmlns:p14="http://schemas.microsoft.com/office/powerpoint/2010/main" val="3557999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hydroelectr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5599" y="0"/>
            <a:ext cx="10376871" cy="486546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0" y="4549774"/>
            <a:ext cx="12192000" cy="18868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a:p>
            <a:pPr marL="0" indent="0">
              <a:buFont typeface="Arial" panose="020B0604020202020204" pitchFamily="34" charset="0"/>
              <a:buNone/>
            </a:pPr>
            <a:r>
              <a:rPr lang="en-US" sz="4000" dirty="0">
                <a:solidFill>
                  <a:srgbClr val="FF0000"/>
                </a:solidFill>
                <a:effectLst>
                  <a:outerShdw blurRad="38100" dist="38100" dir="2700000" algn="tl">
                    <a:srgbClr val="000000">
                      <a:alpha val="43137"/>
                    </a:srgbClr>
                  </a:outerShdw>
                </a:effectLst>
              </a:rPr>
              <a:t>  Renewable  </a:t>
            </a:r>
            <a:r>
              <a:rPr lang="en-US" sz="4000" dirty="0"/>
              <a:t> or nonrenewable</a:t>
            </a:r>
          </a:p>
          <a:p>
            <a:pPr marL="0" indent="0">
              <a:buFont typeface="Arial" panose="020B0604020202020204" pitchFamily="34" charset="0"/>
              <a:buNone/>
            </a:pPr>
            <a:r>
              <a:rPr lang="en-US" sz="4000" dirty="0"/>
              <a:t>Do these go by another name?  </a:t>
            </a:r>
            <a:r>
              <a:rPr lang="en-US" sz="4000" u="sng" dirty="0">
                <a:solidFill>
                  <a:srgbClr val="FF0000"/>
                </a:solidFill>
                <a:effectLst>
                  <a:outerShdw blurRad="38100" dist="38100" dir="2700000" algn="tl">
                    <a:srgbClr val="000000">
                      <a:alpha val="43137"/>
                    </a:srgbClr>
                  </a:outerShdw>
                </a:effectLst>
              </a:rPr>
              <a:t>Hydropower plant - (dam)</a:t>
            </a:r>
          </a:p>
          <a:p>
            <a:pPr marL="0" indent="0">
              <a:buFont typeface="Arial" panose="020B0604020202020204" pitchFamily="34" charset="0"/>
              <a:buNone/>
            </a:pPr>
            <a:endParaRPr lang="en-US" sz="4000" dirty="0"/>
          </a:p>
          <a:p>
            <a:pPr marL="0" indent="0">
              <a:buFont typeface="Arial" panose="020B0604020202020204" pitchFamily="34" charset="0"/>
              <a:buNone/>
            </a:pPr>
            <a:endParaRPr lang="en-US" dirty="0"/>
          </a:p>
          <a:p>
            <a:endParaRPr lang="en-US" dirty="0"/>
          </a:p>
          <a:p>
            <a:endParaRPr lang="en-US" dirty="0"/>
          </a:p>
        </p:txBody>
      </p:sp>
      <p:sp>
        <p:nvSpPr>
          <p:cNvPr id="6" name="Oval 5">
            <a:extLst>
              <a:ext uri="{FF2B5EF4-FFF2-40B4-BE49-F238E27FC236}">
                <a16:creationId xmlns:a16="http://schemas.microsoft.com/office/drawing/2014/main" id="{FB6BF1BB-85F2-4B47-9655-77C3162900D3}"/>
              </a:ext>
            </a:extLst>
          </p:cNvPr>
          <p:cNvSpPr/>
          <p:nvPr/>
        </p:nvSpPr>
        <p:spPr>
          <a:xfrm>
            <a:off x="-54344" y="5185311"/>
            <a:ext cx="2786743" cy="61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724B8C20-C41E-4324-AD58-5D08F7694C0A}"/>
              </a:ext>
            </a:extLst>
          </p:cNvPr>
          <p:cNvSpPr txBox="1">
            <a:spLocks/>
          </p:cNvSpPr>
          <p:nvPr/>
        </p:nvSpPr>
        <p:spPr>
          <a:xfrm>
            <a:off x="11289254" y="179161"/>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17</a:t>
            </a:r>
          </a:p>
        </p:txBody>
      </p:sp>
    </p:spTree>
    <p:extLst>
      <p:ext uri="{BB962C8B-B14F-4D97-AF65-F5344CB8AC3E}">
        <p14:creationId xmlns:p14="http://schemas.microsoft.com/office/powerpoint/2010/main" val="2188127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Image result for cor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73704" y="3983407"/>
            <a:ext cx="11988800" cy="2227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sz="4000" dirty="0">
                <a:solidFill>
                  <a:srgbClr val="FF0000"/>
                </a:solidFill>
                <a:effectLst>
                  <a:outerShdw blurRad="38100" dist="38100" dir="2700000" algn="tl">
                    <a:srgbClr val="000000">
                      <a:alpha val="43137"/>
                    </a:srgbClr>
                  </a:outerShdw>
                </a:effectLst>
              </a:rPr>
              <a:t>  Renewable 	       				        nonrenewable</a:t>
            </a:r>
          </a:p>
          <a:p>
            <a:pPr marL="0" indent="0">
              <a:buFont typeface="Arial" panose="020B0604020202020204" pitchFamily="34" charset="0"/>
              <a:buNone/>
            </a:pPr>
            <a:r>
              <a:rPr lang="en-US" sz="4000" dirty="0"/>
              <a:t>What additive product do we get from corn, that is added to gasoline?  </a:t>
            </a:r>
            <a:r>
              <a:rPr lang="en-US" sz="4000" u="sng" dirty="0">
                <a:solidFill>
                  <a:srgbClr val="FF0000"/>
                </a:solidFill>
                <a:effectLst>
                  <a:outerShdw blurRad="38100" dist="38100" dir="2700000" algn="tl">
                    <a:srgbClr val="000000">
                      <a:alpha val="43137"/>
                    </a:srgbClr>
                  </a:outerShdw>
                </a:effectLst>
              </a:rPr>
              <a:t>Ethanol</a:t>
            </a:r>
          </a:p>
          <a:p>
            <a:pPr marL="0" indent="0">
              <a:buFont typeface="Arial" panose="020B0604020202020204" pitchFamily="34" charset="0"/>
              <a:buNone/>
            </a:pPr>
            <a:endParaRPr lang="en-US" sz="3200" dirty="0"/>
          </a:p>
          <a:p>
            <a:pPr marL="0" indent="0">
              <a:buFont typeface="Arial" panose="020B0604020202020204" pitchFamily="34" charset="0"/>
              <a:buNone/>
            </a:pPr>
            <a:endParaRPr lang="en-US" sz="2400" dirty="0"/>
          </a:p>
          <a:p>
            <a:endParaRPr lang="en-US" sz="2400" dirty="0"/>
          </a:p>
          <a:p>
            <a:endParaRPr lang="en-US" sz="2400" dirty="0"/>
          </a:p>
        </p:txBody>
      </p:sp>
      <p:pic>
        <p:nvPicPr>
          <p:cNvPr id="14346" name="Picture 10" descr="Image result for gas p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830" y="0"/>
            <a:ext cx="4652170" cy="4652170"/>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Image result for plus 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068104" y="1688363"/>
            <a:ext cx="1471726" cy="1471726"/>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18A3E937-6A17-4FF0-8071-BE8718BA3993}"/>
              </a:ext>
            </a:extLst>
          </p:cNvPr>
          <p:cNvSpPr/>
          <p:nvPr/>
        </p:nvSpPr>
        <p:spPr>
          <a:xfrm>
            <a:off x="0" y="4535878"/>
            <a:ext cx="2786743" cy="61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7A2DEB3-F170-460E-A6F4-95E49C435A37}"/>
              </a:ext>
            </a:extLst>
          </p:cNvPr>
          <p:cNvSpPr/>
          <p:nvPr/>
        </p:nvSpPr>
        <p:spPr>
          <a:xfrm>
            <a:off x="7327501" y="4535878"/>
            <a:ext cx="3199834" cy="61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9E3183C3-0BE2-41A1-A7AC-07CD808F199E}"/>
              </a:ext>
            </a:extLst>
          </p:cNvPr>
          <p:cNvSpPr txBox="1">
            <a:spLocks/>
          </p:cNvSpPr>
          <p:nvPr/>
        </p:nvSpPr>
        <p:spPr>
          <a:xfrm>
            <a:off x="10886281" y="6211351"/>
            <a:ext cx="8273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18</a:t>
            </a:r>
          </a:p>
        </p:txBody>
      </p:sp>
    </p:spTree>
    <p:extLst>
      <p:ext uri="{BB962C8B-B14F-4D97-AF65-F5344CB8AC3E}">
        <p14:creationId xmlns:p14="http://schemas.microsoft.com/office/powerpoint/2010/main" val="18688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Image result for tidal wave energy">
            <a:extLst>
              <a:ext uri="{FF2B5EF4-FFF2-40B4-BE49-F238E27FC236}">
                <a16:creationId xmlns:a16="http://schemas.microsoft.com/office/drawing/2014/main" id="{F692D998-91B4-46E7-BBDF-44D3840AA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21" y="638259"/>
            <a:ext cx="6295721" cy="268831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03200" y="4157719"/>
            <a:ext cx="11988800" cy="2227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sz="4000" dirty="0">
                <a:solidFill>
                  <a:srgbClr val="FF0000"/>
                </a:solidFill>
              </a:rPr>
              <a:t>Renewable</a:t>
            </a:r>
            <a:r>
              <a:rPr lang="en-US" sz="4000" dirty="0"/>
              <a:t> or nonrenewable </a:t>
            </a:r>
          </a:p>
          <a:p>
            <a:pPr marL="0" indent="0">
              <a:buNone/>
            </a:pPr>
            <a:r>
              <a:rPr lang="en-US" sz="4000" dirty="0"/>
              <a:t>What form of energy are we using here?  </a:t>
            </a:r>
          </a:p>
          <a:p>
            <a:pPr marL="0" indent="0">
              <a:buNone/>
            </a:pPr>
            <a:r>
              <a:rPr lang="en-US" sz="4000" b="1" u="sng" dirty="0">
                <a:solidFill>
                  <a:srgbClr val="FF0000"/>
                </a:solidFill>
              </a:rPr>
              <a:t>Tidal or wave energy </a:t>
            </a:r>
            <a:r>
              <a:rPr lang="en-US" sz="4000" dirty="0"/>
              <a:t>		</a:t>
            </a:r>
            <a:r>
              <a:rPr lang="en-US" sz="3200" dirty="0">
                <a:hlinkClick r:id="rId4"/>
              </a:rPr>
              <a:t>https://youtu.be/2_JSZaAgCUw</a:t>
            </a:r>
            <a:r>
              <a:rPr lang="en-US" sz="3200" dirty="0"/>
              <a:t> </a:t>
            </a:r>
          </a:p>
          <a:p>
            <a:pPr marL="0" indent="0">
              <a:buFont typeface="Arial" panose="020B0604020202020204" pitchFamily="34" charset="0"/>
              <a:buNone/>
            </a:pPr>
            <a:endParaRPr lang="en-US" sz="3200" dirty="0"/>
          </a:p>
          <a:p>
            <a:pPr marL="0" indent="0">
              <a:buFont typeface="Arial" panose="020B0604020202020204" pitchFamily="34" charset="0"/>
              <a:buNone/>
            </a:pPr>
            <a:endParaRPr lang="en-US" sz="2400" dirty="0"/>
          </a:p>
          <a:p>
            <a:endParaRPr lang="en-US" sz="2400" dirty="0"/>
          </a:p>
          <a:p>
            <a:endParaRPr lang="en-US" sz="2400" dirty="0"/>
          </a:p>
        </p:txBody>
      </p:sp>
      <p:sp>
        <p:nvSpPr>
          <p:cNvPr id="9" name="Slide Number Placeholder 2">
            <a:extLst>
              <a:ext uri="{FF2B5EF4-FFF2-40B4-BE49-F238E27FC236}">
                <a16:creationId xmlns:a16="http://schemas.microsoft.com/office/drawing/2014/main" id="{A9178D36-CDBB-425E-85A7-312B1B234F69}"/>
              </a:ext>
            </a:extLst>
          </p:cNvPr>
          <p:cNvSpPr txBox="1">
            <a:spLocks/>
          </p:cNvSpPr>
          <p:nvPr/>
        </p:nvSpPr>
        <p:spPr>
          <a:xfrm>
            <a:off x="11438784" y="6492875"/>
            <a:ext cx="7532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19</a:t>
            </a:r>
          </a:p>
        </p:txBody>
      </p:sp>
      <p:pic>
        <p:nvPicPr>
          <p:cNvPr id="4100" name="Picture 4" descr="Image result for tidal wave energy">
            <a:extLst>
              <a:ext uri="{FF2B5EF4-FFF2-40B4-BE49-F238E27FC236}">
                <a16:creationId xmlns:a16="http://schemas.microsoft.com/office/drawing/2014/main" id="{75BA9B6E-0576-4FDD-80F0-AB18DE7B41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354" y="410793"/>
            <a:ext cx="59055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tidal wave energy">
            <a:extLst>
              <a:ext uri="{FF2B5EF4-FFF2-40B4-BE49-F238E27FC236}">
                <a16:creationId xmlns:a16="http://schemas.microsoft.com/office/drawing/2014/main" id="{57423D59-1CB6-4F92-B9D2-2A23A59964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5630" y="129722"/>
            <a:ext cx="4685227" cy="351834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tidal wave energy">
            <a:extLst>
              <a:ext uri="{FF2B5EF4-FFF2-40B4-BE49-F238E27FC236}">
                <a16:creationId xmlns:a16="http://schemas.microsoft.com/office/drawing/2014/main" id="{815B2BB1-5111-4F8B-A886-32C7B458301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358784" y="129722"/>
            <a:ext cx="5080000" cy="50800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97C4BC2-347C-453F-A391-CCBAEA2DEAAD}"/>
              </a:ext>
            </a:extLst>
          </p:cNvPr>
          <p:cNvSpPr/>
          <p:nvPr/>
        </p:nvSpPr>
        <p:spPr>
          <a:xfrm>
            <a:off x="0" y="4535878"/>
            <a:ext cx="2786743" cy="841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59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100"/>
                                        </p:tgtEl>
                                        <p:attrNameLst>
                                          <p:attrName>ppt_x</p:attrName>
                                        </p:attrNameLst>
                                      </p:cBhvr>
                                      <p:tavLst>
                                        <p:tav tm="0">
                                          <p:val>
                                            <p:strVal val="ppt_x"/>
                                          </p:val>
                                        </p:tav>
                                        <p:tav tm="100000">
                                          <p:val>
                                            <p:strVal val="ppt_x"/>
                                          </p:val>
                                        </p:tav>
                                      </p:tavLst>
                                    </p:anim>
                                    <p:anim calcmode="lin" valueType="num">
                                      <p:cBhvr additive="base">
                                        <p:cTn id="7" dur="500"/>
                                        <p:tgtEl>
                                          <p:spTgt spid="4100"/>
                                        </p:tgtEl>
                                        <p:attrNameLst>
                                          <p:attrName>ppt_y</p:attrName>
                                        </p:attrNameLst>
                                      </p:cBhvr>
                                      <p:tavLst>
                                        <p:tav tm="0">
                                          <p:val>
                                            <p:strVal val="ppt_y"/>
                                          </p:val>
                                        </p:tav>
                                        <p:tav tm="100000">
                                          <p:val>
                                            <p:strVal val="1+ppt_h/2"/>
                                          </p:val>
                                        </p:tav>
                                      </p:tavLst>
                                    </p:anim>
                                    <p:set>
                                      <p:cBhvr>
                                        <p:cTn id="8" dur="1" fill="hold">
                                          <p:stCondLst>
                                            <p:cond delay="499"/>
                                          </p:stCondLst>
                                        </p:cTn>
                                        <p:tgtEl>
                                          <p:spTgt spid="410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104"/>
                                        </p:tgtEl>
                                        <p:attrNameLst>
                                          <p:attrName>ppt_x</p:attrName>
                                        </p:attrNameLst>
                                      </p:cBhvr>
                                      <p:tavLst>
                                        <p:tav tm="0">
                                          <p:val>
                                            <p:strVal val="ppt_x"/>
                                          </p:val>
                                        </p:tav>
                                        <p:tav tm="100000">
                                          <p:val>
                                            <p:strVal val="ppt_x"/>
                                          </p:val>
                                        </p:tav>
                                      </p:tavLst>
                                    </p:anim>
                                    <p:anim calcmode="lin" valueType="num">
                                      <p:cBhvr additive="base">
                                        <p:cTn id="13" dur="500"/>
                                        <p:tgtEl>
                                          <p:spTgt spid="4104"/>
                                        </p:tgtEl>
                                        <p:attrNameLst>
                                          <p:attrName>ppt_y</p:attrName>
                                        </p:attrNameLst>
                                      </p:cBhvr>
                                      <p:tavLst>
                                        <p:tav tm="0">
                                          <p:val>
                                            <p:strVal val="ppt_y"/>
                                          </p:val>
                                        </p:tav>
                                        <p:tav tm="100000">
                                          <p:val>
                                            <p:strVal val="1+ppt_h/2"/>
                                          </p:val>
                                        </p:tav>
                                      </p:tavLst>
                                    </p:anim>
                                    <p:set>
                                      <p:cBhvr>
                                        <p:cTn id="14" dur="1" fill="hold">
                                          <p:stCondLst>
                                            <p:cond delay="499"/>
                                          </p:stCondLst>
                                        </p:cTn>
                                        <p:tgtEl>
                                          <p:spTgt spid="4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592215"/>
            <a:ext cx="12192000" cy="5265785"/>
          </a:xfrm>
        </p:spPr>
        <p:txBody>
          <a:bodyPr>
            <a:normAutofit/>
          </a:bodyPr>
          <a:lstStyle/>
          <a:p>
            <a:pPr marL="0" indent="0">
              <a:buNone/>
            </a:pPr>
            <a:r>
              <a:rPr lang="en-US" sz="5400" dirty="0"/>
              <a:t>These energy forms come from sources that will run out or will not be replenished in our lifetimes—or even in many, many lifetimes.  Many are associated with global warming or other types of environmental degradation.   </a:t>
            </a:r>
          </a:p>
        </p:txBody>
      </p:sp>
      <p:sp>
        <p:nvSpPr>
          <p:cNvPr id="4" name="Slide Number Placeholder 3"/>
          <p:cNvSpPr>
            <a:spLocks noGrp="1"/>
          </p:cNvSpPr>
          <p:nvPr>
            <p:ph type="sldNum" sz="quarter" idx="12"/>
          </p:nvPr>
        </p:nvSpPr>
        <p:spPr/>
        <p:txBody>
          <a:bodyPr/>
          <a:lstStyle/>
          <a:p>
            <a:fld id="{67EFA01C-741B-4CC2-9A31-310F95269C93}" type="slidenum">
              <a:rPr lang="en-US" smtClean="0"/>
              <a:t>5</a:t>
            </a:fld>
            <a:endParaRPr lang="en-US"/>
          </a:p>
        </p:txBody>
      </p:sp>
      <p:sp>
        <p:nvSpPr>
          <p:cNvPr id="6" name="TextBox 5">
            <a:extLst>
              <a:ext uri="{FF2B5EF4-FFF2-40B4-BE49-F238E27FC236}">
                <a16:creationId xmlns:a16="http://schemas.microsoft.com/office/drawing/2014/main" id="{DA9FC1C2-822E-4524-BD12-6D5A89804372}"/>
              </a:ext>
            </a:extLst>
          </p:cNvPr>
          <p:cNvSpPr txBox="1"/>
          <p:nvPr/>
        </p:nvSpPr>
        <p:spPr>
          <a:xfrm>
            <a:off x="1" y="255361"/>
            <a:ext cx="10468948" cy="1200329"/>
          </a:xfrm>
          <a:prstGeom prst="rect">
            <a:avLst/>
          </a:prstGeom>
          <a:noFill/>
        </p:spPr>
        <p:txBody>
          <a:bodyPr wrap="square" rtlCol="0">
            <a:spAutoFit/>
          </a:bodyPr>
          <a:lstStyle/>
          <a:p>
            <a:r>
              <a:rPr lang="en-US" sz="7200" b="1" u="sng" dirty="0">
                <a:solidFill>
                  <a:srgbClr val="FF0000"/>
                </a:solidFill>
              </a:rPr>
              <a:t>NON-RENEWABLE</a:t>
            </a:r>
            <a:r>
              <a:rPr lang="en-US" sz="7200" u="sng" dirty="0">
                <a:solidFill>
                  <a:srgbClr val="FF0000"/>
                </a:solidFill>
              </a:rPr>
              <a:t> </a:t>
            </a:r>
          </a:p>
        </p:txBody>
      </p:sp>
    </p:spTree>
    <p:extLst>
      <p:ext uri="{BB962C8B-B14F-4D97-AF65-F5344CB8AC3E}">
        <p14:creationId xmlns:p14="http://schemas.microsoft.com/office/powerpoint/2010/main" val="101491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sz="7200" b="1" u="sng" dirty="0">
                <a:solidFill>
                  <a:srgbClr val="FF0000"/>
                </a:solidFill>
              </a:rPr>
              <a:t>NON-RENEWABLE</a:t>
            </a:r>
            <a:r>
              <a:rPr lang="en-US" sz="7200" dirty="0"/>
              <a:t> </a:t>
            </a:r>
          </a:p>
        </p:txBody>
      </p:sp>
      <p:sp>
        <p:nvSpPr>
          <p:cNvPr id="3" name="Content Placeholder 2"/>
          <p:cNvSpPr>
            <a:spLocks noGrp="1"/>
          </p:cNvSpPr>
          <p:nvPr>
            <p:ph idx="1"/>
          </p:nvPr>
        </p:nvSpPr>
        <p:spPr>
          <a:xfrm>
            <a:off x="0" y="1151856"/>
            <a:ext cx="12192000" cy="5706144"/>
          </a:xfrm>
        </p:spPr>
        <p:txBody>
          <a:bodyPr/>
          <a:lstStyle/>
          <a:p>
            <a:r>
              <a:rPr lang="en-US" sz="6600" dirty="0"/>
              <a:t>Oil					Tar Sands 			</a:t>
            </a:r>
          </a:p>
          <a:p>
            <a:r>
              <a:rPr lang="en-US" sz="6600" dirty="0"/>
              <a:t>Coal 				Whaling</a:t>
            </a:r>
          </a:p>
          <a:p>
            <a:r>
              <a:rPr lang="en-US" sz="6600" dirty="0"/>
              <a:t>Natural Gas 		Clear cutting </a:t>
            </a:r>
          </a:p>
          <a:p>
            <a:r>
              <a:rPr lang="en-US" sz="6600" dirty="0"/>
              <a:t>Nuclear </a:t>
            </a:r>
          </a:p>
          <a:p>
            <a:r>
              <a:rPr lang="en-US" sz="6600" dirty="0"/>
              <a:t>Fracking </a:t>
            </a:r>
          </a:p>
          <a:p>
            <a:pPr marL="0" indent="0">
              <a:buNone/>
            </a:pPr>
            <a:endParaRPr lang="en-US" dirty="0"/>
          </a:p>
        </p:txBody>
      </p:sp>
      <p:sp>
        <p:nvSpPr>
          <p:cNvPr id="5" name="Slide Number Placeholder 4"/>
          <p:cNvSpPr>
            <a:spLocks noGrp="1"/>
          </p:cNvSpPr>
          <p:nvPr>
            <p:ph type="sldNum" sz="quarter" idx="12"/>
          </p:nvPr>
        </p:nvSpPr>
        <p:spPr/>
        <p:txBody>
          <a:bodyPr/>
          <a:lstStyle/>
          <a:p>
            <a:fld id="{67EFA01C-741B-4CC2-9A31-310F95269C93}" type="slidenum">
              <a:rPr lang="en-US" smtClean="0"/>
              <a:t>6</a:t>
            </a:fld>
            <a:endParaRPr lang="en-US"/>
          </a:p>
        </p:txBody>
      </p:sp>
      <p:pic>
        <p:nvPicPr>
          <p:cNvPr id="6" name="Picture 5">
            <a:extLst>
              <a:ext uri="{FF2B5EF4-FFF2-40B4-BE49-F238E27FC236}">
                <a16:creationId xmlns:a16="http://schemas.microsoft.com/office/drawing/2014/main" id="{D6E86C75-463B-47F0-817A-DC393AD8D811}"/>
              </a:ext>
            </a:extLst>
          </p:cNvPr>
          <p:cNvPicPr>
            <a:picLocks noChangeAspect="1"/>
          </p:cNvPicPr>
          <p:nvPr/>
        </p:nvPicPr>
        <p:blipFill>
          <a:blip r:embed="rId2"/>
          <a:stretch>
            <a:fillRect/>
          </a:stretch>
        </p:blipFill>
        <p:spPr>
          <a:xfrm>
            <a:off x="5018994" y="1471410"/>
            <a:ext cx="376692" cy="376692"/>
          </a:xfrm>
          <a:prstGeom prst="rect">
            <a:avLst/>
          </a:prstGeom>
        </p:spPr>
      </p:pic>
      <p:pic>
        <p:nvPicPr>
          <p:cNvPr id="7" name="Picture 6">
            <a:extLst>
              <a:ext uri="{FF2B5EF4-FFF2-40B4-BE49-F238E27FC236}">
                <a16:creationId xmlns:a16="http://schemas.microsoft.com/office/drawing/2014/main" id="{29988C4E-803B-4D7E-A406-BCEC3417D400}"/>
              </a:ext>
            </a:extLst>
          </p:cNvPr>
          <p:cNvPicPr>
            <a:picLocks noChangeAspect="1"/>
          </p:cNvPicPr>
          <p:nvPr/>
        </p:nvPicPr>
        <p:blipFill>
          <a:blip r:embed="rId2"/>
          <a:stretch>
            <a:fillRect/>
          </a:stretch>
        </p:blipFill>
        <p:spPr>
          <a:xfrm>
            <a:off x="5044394" y="2477419"/>
            <a:ext cx="376692" cy="376692"/>
          </a:xfrm>
          <a:prstGeom prst="rect">
            <a:avLst/>
          </a:prstGeom>
        </p:spPr>
      </p:pic>
      <p:pic>
        <p:nvPicPr>
          <p:cNvPr id="8" name="Picture 7">
            <a:extLst>
              <a:ext uri="{FF2B5EF4-FFF2-40B4-BE49-F238E27FC236}">
                <a16:creationId xmlns:a16="http://schemas.microsoft.com/office/drawing/2014/main" id="{1987F3F5-97B3-4F34-A7D2-57E6C30B060E}"/>
              </a:ext>
            </a:extLst>
          </p:cNvPr>
          <p:cNvPicPr>
            <a:picLocks noChangeAspect="1"/>
          </p:cNvPicPr>
          <p:nvPr/>
        </p:nvPicPr>
        <p:blipFill>
          <a:blip r:embed="rId2"/>
          <a:stretch>
            <a:fillRect/>
          </a:stretch>
        </p:blipFill>
        <p:spPr>
          <a:xfrm>
            <a:off x="5044394" y="3483428"/>
            <a:ext cx="376692" cy="376692"/>
          </a:xfrm>
          <a:prstGeom prst="rect">
            <a:avLst/>
          </a:prstGeom>
        </p:spPr>
      </p:pic>
    </p:spTree>
    <p:extLst>
      <p:ext uri="{BB962C8B-B14F-4D97-AF65-F5344CB8AC3E}">
        <p14:creationId xmlns:p14="http://schemas.microsoft.com/office/powerpoint/2010/main" val="323130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sz="7200" b="1" u="sng" dirty="0">
                <a:solidFill>
                  <a:srgbClr val="FF0000"/>
                </a:solidFill>
              </a:rPr>
              <a:t>RENEWABLE</a:t>
            </a:r>
            <a:r>
              <a:rPr lang="en-US" sz="7200" u="sng" dirty="0"/>
              <a:t> </a:t>
            </a:r>
          </a:p>
        </p:txBody>
      </p:sp>
      <p:sp>
        <p:nvSpPr>
          <p:cNvPr id="3" name="Content Placeholder 2"/>
          <p:cNvSpPr>
            <a:spLocks noGrp="1"/>
          </p:cNvSpPr>
          <p:nvPr>
            <p:ph idx="1"/>
          </p:nvPr>
        </p:nvSpPr>
        <p:spPr>
          <a:xfrm>
            <a:off x="0" y="1151856"/>
            <a:ext cx="12192000" cy="5706144"/>
          </a:xfrm>
        </p:spPr>
        <p:txBody>
          <a:bodyPr>
            <a:normAutofit/>
          </a:bodyPr>
          <a:lstStyle/>
          <a:p>
            <a:r>
              <a:rPr lang="en-US" sz="6600" dirty="0"/>
              <a:t>Geothermal 			</a:t>
            </a:r>
            <a:r>
              <a:rPr lang="en-US" sz="6600" i="1" dirty="0"/>
              <a:t>Fisheries </a:t>
            </a:r>
          </a:p>
          <a:p>
            <a:r>
              <a:rPr lang="en-US" sz="6600" dirty="0"/>
              <a:t>Wind 					</a:t>
            </a:r>
            <a:r>
              <a:rPr lang="en-US" sz="6600" i="1" dirty="0"/>
              <a:t>Forests</a:t>
            </a:r>
            <a:r>
              <a:rPr lang="en-US" sz="6600" dirty="0"/>
              <a:t> </a:t>
            </a:r>
          </a:p>
          <a:p>
            <a:r>
              <a:rPr lang="en-US" sz="6600" dirty="0"/>
              <a:t>Solar		</a:t>
            </a:r>
            <a:r>
              <a:rPr lang="en-US" sz="6600" i="1" dirty="0"/>
              <a:t>w/ </a:t>
            </a:r>
            <a:r>
              <a:rPr lang="en-US" sz="6600" i="1" dirty="0" err="1"/>
              <a:t>Enviromanagement</a:t>
            </a:r>
            <a:endParaRPr lang="en-US" sz="6600" i="1" dirty="0"/>
          </a:p>
          <a:p>
            <a:r>
              <a:rPr lang="en-US" sz="6600" dirty="0"/>
              <a:t>Hydroelectric or Hydropower </a:t>
            </a:r>
          </a:p>
          <a:p>
            <a:r>
              <a:rPr lang="en-US" sz="6600" dirty="0"/>
              <a:t>Other – </a:t>
            </a:r>
            <a:r>
              <a:rPr lang="en-US" sz="5400" dirty="0"/>
              <a:t>fuel cell, biofuels, ethanol, tidal </a:t>
            </a:r>
            <a:endParaRPr lang="en-US" sz="6600" dirty="0"/>
          </a:p>
          <a:p>
            <a:endParaRPr lang="en-US" sz="6600" dirty="0"/>
          </a:p>
          <a:p>
            <a:pPr marL="0" indent="0">
              <a:buNone/>
            </a:pPr>
            <a:endParaRPr lang="en-US" dirty="0"/>
          </a:p>
        </p:txBody>
      </p:sp>
      <p:sp>
        <p:nvSpPr>
          <p:cNvPr id="5" name="Slide Number Placeholder 4"/>
          <p:cNvSpPr>
            <a:spLocks noGrp="1"/>
          </p:cNvSpPr>
          <p:nvPr>
            <p:ph type="sldNum" sz="quarter" idx="12"/>
          </p:nvPr>
        </p:nvSpPr>
        <p:spPr/>
        <p:txBody>
          <a:bodyPr/>
          <a:lstStyle/>
          <a:p>
            <a:fld id="{67EFA01C-741B-4CC2-9A31-310F95269C93}" type="slidenum">
              <a:rPr lang="en-US" smtClean="0"/>
              <a:t>7</a:t>
            </a:fld>
            <a:endParaRPr lang="en-US"/>
          </a:p>
        </p:txBody>
      </p:sp>
      <p:pic>
        <p:nvPicPr>
          <p:cNvPr id="6" name="Picture 5">
            <a:extLst>
              <a:ext uri="{FF2B5EF4-FFF2-40B4-BE49-F238E27FC236}">
                <a16:creationId xmlns:a16="http://schemas.microsoft.com/office/drawing/2014/main" id="{5950E478-39A9-42C2-A98B-C1691F9A9EF3}"/>
              </a:ext>
            </a:extLst>
          </p:cNvPr>
          <p:cNvPicPr>
            <a:picLocks noChangeAspect="1"/>
          </p:cNvPicPr>
          <p:nvPr/>
        </p:nvPicPr>
        <p:blipFill>
          <a:blip r:embed="rId2"/>
          <a:stretch>
            <a:fillRect/>
          </a:stretch>
        </p:blipFill>
        <p:spPr>
          <a:xfrm>
            <a:off x="5947909" y="1335553"/>
            <a:ext cx="376692" cy="376692"/>
          </a:xfrm>
          <a:prstGeom prst="rect">
            <a:avLst/>
          </a:prstGeom>
        </p:spPr>
      </p:pic>
      <p:pic>
        <p:nvPicPr>
          <p:cNvPr id="7" name="Picture 6">
            <a:extLst>
              <a:ext uri="{FF2B5EF4-FFF2-40B4-BE49-F238E27FC236}">
                <a16:creationId xmlns:a16="http://schemas.microsoft.com/office/drawing/2014/main" id="{A16E72CE-C4AD-476D-9495-2BF2021C3BB4}"/>
              </a:ext>
            </a:extLst>
          </p:cNvPr>
          <p:cNvPicPr>
            <a:picLocks noChangeAspect="1"/>
          </p:cNvPicPr>
          <p:nvPr/>
        </p:nvPicPr>
        <p:blipFill>
          <a:blip r:embed="rId2"/>
          <a:stretch>
            <a:fillRect/>
          </a:stretch>
        </p:blipFill>
        <p:spPr>
          <a:xfrm>
            <a:off x="5947909" y="2400324"/>
            <a:ext cx="376692" cy="376692"/>
          </a:xfrm>
          <a:prstGeom prst="rect">
            <a:avLst/>
          </a:prstGeom>
        </p:spPr>
      </p:pic>
    </p:spTree>
    <p:extLst>
      <p:ext uri="{BB962C8B-B14F-4D97-AF65-F5344CB8AC3E}">
        <p14:creationId xmlns:p14="http://schemas.microsoft.com/office/powerpoint/2010/main" val="1784459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41684" y="0"/>
            <a:ext cx="10956758" cy="4780546"/>
          </a:xfrm>
          <a:prstGeom prst="rect">
            <a:avLst/>
          </a:prstGeom>
        </p:spPr>
      </p:pic>
      <p:sp>
        <p:nvSpPr>
          <p:cNvPr id="8" name="TextBox 7"/>
          <p:cNvSpPr txBox="1"/>
          <p:nvPr/>
        </p:nvSpPr>
        <p:spPr>
          <a:xfrm>
            <a:off x="0" y="4780546"/>
            <a:ext cx="12192000" cy="1754326"/>
          </a:xfrm>
          <a:prstGeom prst="rect">
            <a:avLst/>
          </a:prstGeom>
          <a:noFill/>
        </p:spPr>
        <p:txBody>
          <a:bodyPr wrap="square" rtlCol="0">
            <a:spAutoFit/>
          </a:bodyPr>
          <a:lstStyle/>
          <a:p>
            <a:r>
              <a:rPr lang="en-US" sz="3600" dirty="0"/>
              <a:t>Renewable or nonrenewable</a:t>
            </a:r>
          </a:p>
          <a:p>
            <a:r>
              <a:rPr lang="en-US" sz="3600" dirty="0"/>
              <a:t>Do you know the name of these? ______________</a:t>
            </a:r>
          </a:p>
          <a:p>
            <a:r>
              <a:rPr lang="en-US" sz="3600" dirty="0"/>
              <a:t>What industry are they associated with? ______________</a:t>
            </a:r>
          </a:p>
        </p:txBody>
      </p:sp>
      <p:sp>
        <p:nvSpPr>
          <p:cNvPr id="3" name="Slide Number Placeholder 2"/>
          <p:cNvSpPr>
            <a:spLocks noGrp="1"/>
          </p:cNvSpPr>
          <p:nvPr>
            <p:ph type="sldNum" sz="quarter" idx="12"/>
          </p:nvPr>
        </p:nvSpPr>
        <p:spPr>
          <a:xfrm>
            <a:off x="11598441" y="6352309"/>
            <a:ext cx="462929" cy="365125"/>
          </a:xfrm>
        </p:spPr>
        <p:txBody>
          <a:bodyPr/>
          <a:lstStyle/>
          <a:p>
            <a:r>
              <a:rPr lang="en-US" sz="2400" dirty="0">
                <a:solidFill>
                  <a:schemeClr val="tx1"/>
                </a:solidFill>
              </a:rPr>
              <a:t>1</a:t>
            </a:r>
          </a:p>
        </p:txBody>
      </p:sp>
    </p:spTree>
    <p:extLst>
      <p:ext uri="{BB962C8B-B14F-4D97-AF65-F5344CB8AC3E}">
        <p14:creationId xmlns:p14="http://schemas.microsoft.com/office/powerpoint/2010/main" val="374873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ossil fu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161" y="-313114"/>
            <a:ext cx="9698920" cy="57147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4934283"/>
            <a:ext cx="12192000" cy="1692771"/>
          </a:xfrm>
          <a:prstGeom prst="rect">
            <a:avLst/>
          </a:prstGeom>
          <a:noFill/>
        </p:spPr>
        <p:txBody>
          <a:bodyPr wrap="square" rtlCol="0">
            <a:spAutoFit/>
          </a:bodyPr>
          <a:lstStyle/>
          <a:p>
            <a:endParaRPr lang="en-US" sz="3600" dirty="0"/>
          </a:p>
          <a:p>
            <a:r>
              <a:rPr lang="en-US" sz="3600" dirty="0"/>
              <a:t>  Renewable or nonrenewable</a:t>
            </a:r>
          </a:p>
          <a:p>
            <a:r>
              <a:rPr lang="en-US" sz="3200" dirty="0"/>
              <a:t>  What is going on here? _________What industry is this? __________ </a:t>
            </a:r>
          </a:p>
        </p:txBody>
      </p:sp>
      <p:sp>
        <p:nvSpPr>
          <p:cNvPr id="6" name="Slide Number Placeholder 2">
            <a:extLst>
              <a:ext uri="{FF2B5EF4-FFF2-40B4-BE49-F238E27FC236}">
                <a16:creationId xmlns:a16="http://schemas.microsoft.com/office/drawing/2014/main" id="{B1265314-BF36-4B3D-AC6D-A3DC79CFC805}"/>
              </a:ext>
            </a:extLst>
          </p:cNvPr>
          <p:cNvSpPr>
            <a:spLocks noGrp="1"/>
          </p:cNvSpPr>
          <p:nvPr>
            <p:ph type="sldNum" sz="quarter" idx="12"/>
          </p:nvPr>
        </p:nvSpPr>
        <p:spPr>
          <a:xfrm>
            <a:off x="10355242" y="163639"/>
            <a:ext cx="462929" cy="365125"/>
          </a:xfrm>
        </p:spPr>
        <p:txBody>
          <a:bodyPr/>
          <a:lstStyle/>
          <a:p>
            <a:r>
              <a:rPr lang="en-US" sz="2400" dirty="0">
                <a:solidFill>
                  <a:schemeClr val="tx1"/>
                </a:solidFill>
              </a:rPr>
              <a:t>2</a:t>
            </a:r>
          </a:p>
        </p:txBody>
      </p:sp>
    </p:spTree>
    <p:extLst>
      <p:ext uri="{BB962C8B-B14F-4D97-AF65-F5344CB8AC3E}">
        <p14:creationId xmlns:p14="http://schemas.microsoft.com/office/powerpoint/2010/main" val="3524861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TotalTime>
  <Words>926</Words>
  <Application>Microsoft Office PowerPoint</Application>
  <PresentationFormat>Widescreen</PresentationFormat>
  <Paragraphs>292</Paragraphs>
  <Slides>45</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Energy </vt:lpstr>
      <vt:lpstr>PowerPoint Presentation</vt:lpstr>
      <vt:lpstr>For each slide do the following </vt:lpstr>
      <vt:lpstr>PowerPoint Presentation</vt:lpstr>
      <vt:lpstr>PowerPoint Presentation</vt:lpstr>
      <vt:lpstr>NON-RENEWABLE </vt:lpstr>
      <vt:lpstr>RENEWABLE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dc:title>
  <dc:creator>Ryan Burns</dc:creator>
  <cp:lastModifiedBy>Burns, Ryan</cp:lastModifiedBy>
  <cp:revision>43</cp:revision>
  <cp:lastPrinted>2017-10-10T01:34:44Z</cp:lastPrinted>
  <dcterms:created xsi:type="dcterms:W3CDTF">2016-10-18T01:52:37Z</dcterms:created>
  <dcterms:modified xsi:type="dcterms:W3CDTF">2019-11-20T18:51:13Z</dcterms:modified>
</cp:coreProperties>
</file>